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5" r:id="rId2"/>
    <p:sldId id="292" r:id="rId3"/>
    <p:sldId id="269" r:id="rId4"/>
    <p:sldId id="281" r:id="rId5"/>
    <p:sldId id="282" r:id="rId6"/>
    <p:sldId id="283" r:id="rId7"/>
    <p:sldId id="272" r:id="rId8"/>
    <p:sldId id="274" r:id="rId9"/>
    <p:sldId id="273" r:id="rId10"/>
    <p:sldId id="275" r:id="rId11"/>
    <p:sldId id="276" r:id="rId12"/>
    <p:sldId id="277" r:id="rId13"/>
    <p:sldId id="291" r:id="rId14"/>
    <p:sldId id="279" r:id="rId15"/>
    <p:sldId id="280" r:id="rId16"/>
    <p:sldId id="289" r:id="rId17"/>
    <p:sldId id="284" r:id="rId18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2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91C"/>
    <a:srgbClr val="FFCC00"/>
    <a:srgbClr val="9FD53F"/>
    <a:srgbClr val="72D143"/>
    <a:srgbClr val="08BC08"/>
    <a:srgbClr val="887361"/>
    <a:srgbClr val="F68D36"/>
    <a:srgbClr val="1C1CAE"/>
    <a:srgbClr val="376092"/>
    <a:srgbClr val="C2B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2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852" y="96"/>
      </p:cViewPr>
      <p:guideLst>
        <p:guide orient="horz" pos="218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8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r">
              <a:defRPr sz="1200"/>
            </a:lvl1pPr>
          </a:lstStyle>
          <a:p>
            <a:fld id="{85C39189-3CC7-420E-BA9E-3DA2DAB60650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8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r">
              <a:defRPr sz="1200"/>
            </a:lvl1pPr>
          </a:lstStyle>
          <a:p>
            <a:fld id="{7AE926C3-DCEF-40C2-9684-50ACC3A26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r">
              <a:defRPr sz="1200"/>
            </a:lvl1pPr>
          </a:lstStyle>
          <a:p>
            <a:fld id="{F550C137-CB0C-4F8D-80B2-375B8466CB6B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2" rIns="91402" bIns="4570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02" tIns="45702" rIns="91402" bIns="45702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8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r">
              <a:defRPr sz="1200"/>
            </a:lvl1pPr>
          </a:lstStyle>
          <a:p>
            <a:fld id="{FE74D08F-754D-413A-B5C5-5ABC30E16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4D08F-754D-413A-B5C5-5ABC30E16DB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16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4D08F-754D-413A-B5C5-5ABC30E16DB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91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510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0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381750"/>
            <a:ext cx="73437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E0DA-019E-4DFA-BDBF-DB88B368E9F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08520" y="-1"/>
            <a:ext cx="9577064" cy="131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9" y="463138"/>
            <a:ext cx="19080040" cy="113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979712" y="3735694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</a:t>
            </a:r>
          </a:p>
          <a:p>
            <a:pPr algn="ctr"/>
            <a:r>
              <a:rPr lang="it-IT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 CONGIUNTURA</a:t>
            </a:r>
          </a:p>
          <a:p>
            <a:pPr algn="ctr"/>
            <a:r>
              <a:rPr lang="it-IT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PROVINCIA DI </a:t>
            </a:r>
            <a:r>
              <a:rPr lang="it-IT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TRENTO</a:t>
            </a:r>
          </a:p>
          <a:p>
            <a:pPr algn="ctr"/>
            <a:endParaRPr lang="it-IT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- 4° TRIMESTRE 2019 -</a:t>
            </a:r>
            <a:endParaRPr lang="it-IT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51311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COMMERCIO AL DETTAGLIO </a:t>
            </a:r>
            <a:b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Andamento della variazione tendenziale di </a:t>
            </a: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 e occupazione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28095" y="3636939"/>
            <a:ext cx="144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304635" y="4501064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-0,5%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Occupazione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singolo angolo arrotondato 12"/>
          <p:cNvSpPr/>
          <p:nvPr/>
        </p:nvSpPr>
        <p:spPr>
          <a:xfrm>
            <a:off x="7306106" y="3709189"/>
            <a:ext cx="1296000" cy="720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+0,8%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5" y="2841740"/>
            <a:ext cx="6588387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22736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TRASPORTI </a:t>
            </a:r>
            <a:b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Andamento della variazione tendenziale di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fatturato, valore della produzione e occupazione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66366" y="3251659"/>
            <a:ext cx="1440000" cy="24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Rettangolo con singolo angolo arrotondato 15"/>
          <p:cNvSpPr/>
          <p:nvPr/>
        </p:nvSpPr>
        <p:spPr>
          <a:xfrm>
            <a:off x="7342907" y="4917905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-1,0%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Occupazione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con singolo angolo arrotondato 16"/>
          <p:cNvSpPr/>
          <p:nvPr/>
        </p:nvSpPr>
        <p:spPr>
          <a:xfrm>
            <a:off x="7346084" y="3336166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-2,0% </a:t>
            </a:r>
          </a:p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al. produzione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con singolo angolo arrotondato 17"/>
          <p:cNvSpPr/>
          <p:nvPr/>
        </p:nvSpPr>
        <p:spPr>
          <a:xfrm>
            <a:off x="7346084" y="4137020"/>
            <a:ext cx="1296000" cy="720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-1,9%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6" y="2846789"/>
            <a:ext cx="6588000" cy="32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45433" y="1418090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SERVIZI ALLE IMPRESE E TERZIARIO AVANZATO  </a:t>
            </a:r>
            <a:b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Andamento della variazione tendenziale di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fatturato, valore della produzione e occupazione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40327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56939" y="3298794"/>
            <a:ext cx="1440000" cy="24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Rettangolo con singolo angolo arrotondato 13"/>
          <p:cNvSpPr/>
          <p:nvPr/>
        </p:nvSpPr>
        <p:spPr>
          <a:xfrm>
            <a:off x="7328939" y="4153367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-0,3%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Occupazione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con singolo angolo arrotondato 14"/>
          <p:cNvSpPr/>
          <p:nvPr/>
        </p:nvSpPr>
        <p:spPr>
          <a:xfrm>
            <a:off x="7328939" y="4953154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-13,6% </a:t>
            </a:r>
          </a:p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al. produzione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con singolo angolo arrotondato 15"/>
          <p:cNvSpPr/>
          <p:nvPr/>
        </p:nvSpPr>
        <p:spPr>
          <a:xfrm>
            <a:off x="7338366" y="3372434"/>
            <a:ext cx="1296000" cy="720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+5,9%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64" y="2882583"/>
            <a:ext cx="655863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63257" y="1388268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OPINIONI DEGLI IMPRENDITORI</a:t>
            </a: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Giudizio sulla redditività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 situazione economica dell’impresa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1"/>
          <p:cNvSpPr txBox="1"/>
          <p:nvPr/>
        </p:nvSpPr>
        <p:spPr>
          <a:xfrm>
            <a:off x="7105177" y="4539652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-3,1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7" y="2828792"/>
            <a:ext cx="664192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75714" y="1397150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OPINIONI DEGLI IMPRENDITORI</a:t>
            </a: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Giudizio sulla redditività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 situazione economica dell’impresa tra un anno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1"/>
          <p:cNvSpPr txBox="1"/>
          <p:nvPr/>
        </p:nvSpPr>
        <p:spPr>
          <a:xfrm>
            <a:off x="7105177" y="4539652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-3,1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8064765" y="3850083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+1,7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4" y="2961652"/>
            <a:ext cx="6629463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456101" y="1446404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OPINIONI DEGLI IMPRENDITORI</a:t>
            </a: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Giudizio sulla redditività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 situazione economica dell’impresa tra un anno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1" y="3032203"/>
            <a:ext cx="655744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475719" y="1539188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OPINIONI DEGLI IMPRENDITORI</a:t>
            </a:r>
            <a:b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Giudizio sulla redditività e situazione economica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dell’impresa tra un anno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9" y="2932484"/>
            <a:ext cx="6624000" cy="32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0"/>
            <a:ext cx="91519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74100" cy="6235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247900"/>
            <a:ext cx="4216400" cy="2362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82547" y="5844259"/>
            <a:ext cx="18723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2400" i="1" baseline="30000" dirty="0">
                <a:solidFill>
                  <a:schemeClr val="bg1"/>
                </a:solidFill>
                <a:latin typeface="Amazing Grotesk Italic"/>
                <a:cs typeface="Amazing Grotesk Italic"/>
              </a:rPr>
              <a:t>www.tn.camcom.it</a:t>
            </a:r>
          </a:p>
        </p:txBody>
      </p:sp>
    </p:spTree>
    <p:extLst>
      <p:ext uri="{BB962C8B-B14F-4D97-AF65-F5344CB8AC3E}">
        <p14:creationId xmlns:p14="http://schemas.microsoft.com/office/powerpoint/2010/main" val="8262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7351777" y="3477842"/>
            <a:ext cx="1440000" cy="169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71869" y="1287879"/>
            <a:ext cx="5581459" cy="940169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DINAMICA DI FATTURATO E </a:t>
            </a:r>
            <a:b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OCCUPAZIONE SU BASE ANNUA</a:t>
            </a:r>
            <a:endParaRPr lang="it-IT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con singolo angolo arrotondato 14"/>
          <p:cNvSpPr/>
          <p:nvPr/>
        </p:nvSpPr>
        <p:spPr>
          <a:xfrm>
            <a:off x="7425137" y="3544478"/>
            <a:ext cx="1296000" cy="720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+1,3%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con singolo angolo arrotondato 16"/>
          <p:cNvSpPr/>
          <p:nvPr/>
        </p:nvSpPr>
        <p:spPr>
          <a:xfrm>
            <a:off x="7434281" y="4358380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-0,2%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ccupazione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39074" y="6600110"/>
            <a:ext cx="1304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Scala di destra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9" y="2715154"/>
            <a:ext cx="660825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57200" y="1372842"/>
            <a:ext cx="8141200" cy="940169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DINAMICA DELLE COMPONENTI</a:t>
            </a:r>
            <a:b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LOCALE, NAZIONALE ED ESTERA DEL FATTURATO SU BASE ANNUA</a:t>
            </a:r>
            <a:endParaRPr lang="it-IT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23778" y="3228110"/>
            <a:ext cx="144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9" name="Rettangolo con singolo angolo arrotondato 18"/>
          <p:cNvSpPr/>
          <p:nvPr/>
        </p:nvSpPr>
        <p:spPr>
          <a:xfrm>
            <a:off x="7417381" y="4941866"/>
            <a:ext cx="1296000" cy="720000"/>
          </a:xfrm>
          <a:prstGeom prst="round1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-0,7% </a:t>
            </a:r>
          </a:p>
          <a:p>
            <a:pPr algn="ctr"/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Fatt. Italia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con singolo angolo arrotondato 16"/>
          <p:cNvSpPr/>
          <p:nvPr/>
        </p:nvSpPr>
        <p:spPr>
          <a:xfrm>
            <a:off x="7403629" y="3320846"/>
            <a:ext cx="1296000" cy="720000"/>
          </a:xfrm>
          <a:prstGeom prst="round1Rect">
            <a:avLst>
              <a:gd name="adj" fmla="val 0"/>
            </a:avLst>
          </a:prstGeom>
          <a:solidFill>
            <a:srgbClr val="E46C0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+2,3% </a:t>
            </a:r>
          </a:p>
          <a:p>
            <a:pPr algn="ctr"/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Fatt. provinciale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con singolo angolo arrotondato 17"/>
          <p:cNvSpPr/>
          <p:nvPr/>
        </p:nvSpPr>
        <p:spPr>
          <a:xfrm>
            <a:off x="7417381" y="4124583"/>
            <a:ext cx="1264970" cy="720000"/>
          </a:xfrm>
          <a:prstGeom prst="round1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+1,2% </a:t>
            </a:r>
          </a:p>
          <a:p>
            <a:pPr algn="ctr"/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Fatt. estero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98625"/>
            <a:ext cx="6660037" cy="32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478220" y="1407997"/>
            <a:ext cx="7442791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VARIAZIONE DEL FATTURATO </a:t>
            </a:r>
          </a:p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BASE ANNUA SU CLASSI DI ADDETTI</a:t>
            </a:r>
            <a:endParaRPr lang="it-IT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46455" y="3965969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 pitchFamily="2" charset="0"/>
              </a:rPr>
              <a:t>+2,3%</a:t>
            </a:r>
            <a:endParaRPr lang="it-IT" sz="14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1" y="2727670"/>
            <a:ext cx="6677808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529634" y="1269309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DINAMICA DELLE ORE LAVORATE SU BASE ANNUA</a:t>
            </a:r>
            <a:endParaRPr lang="it-IT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40" y="2616188"/>
            <a:ext cx="6600885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72484" y="1403686"/>
            <a:ext cx="674213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MANIFATTURIERO</a:t>
            </a:r>
            <a:b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Andamento della variazione tendenziale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 fatturato, ordini e occupazione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78080" y="6588660"/>
            <a:ext cx="156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Scala di destra</a:t>
            </a:r>
            <a:endParaRPr lang="it-IT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38085" y="3204451"/>
            <a:ext cx="1440000" cy="24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317803" y="4876315"/>
            <a:ext cx="1296000" cy="720000"/>
          </a:xfrm>
          <a:prstGeom prst="round1Rect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-6,9% </a:t>
            </a:r>
          </a:p>
          <a:p>
            <a:pPr algn="ctr"/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Ordini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317803" y="4073599"/>
            <a:ext cx="1296000" cy="720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-2,6%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310085" y="3283739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0,0%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ccupazione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1" y="2793658"/>
            <a:ext cx="650273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7266366" y="3157389"/>
            <a:ext cx="1440000" cy="24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439761" y="1395941"/>
            <a:ext cx="8484782" cy="643172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ESTRATTIVE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Andamento della variazione tendenziale di fatturato, </a:t>
            </a:r>
            <a:b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valore della produzione e occupazione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342907" y="4823635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+9,2%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Occupazione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346084" y="3241896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+27,9% </a:t>
            </a:r>
          </a:p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al. produzione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346084" y="4042750"/>
            <a:ext cx="1296000" cy="720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+12,0%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94" y="2782490"/>
            <a:ext cx="656499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03686"/>
            <a:ext cx="7538041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COSTRUZIONI </a:t>
            </a:r>
            <a:b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Andamento della variazione tendenziale di fatturato,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valore della produzione e occupazione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62048" y="3257967"/>
            <a:ext cx="1440000" cy="24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343190" y="4904856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-0,5%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Occupazione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334048" y="4111514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+0,7% </a:t>
            </a:r>
          </a:p>
          <a:p>
            <a:pPr algn="ctr"/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Val. produzione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334048" y="3329467"/>
            <a:ext cx="1296000" cy="720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+4,2%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4" y="2852498"/>
            <a:ext cx="6552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trimestrale sulla congiuntura in provincia di Trento</a:t>
            </a:r>
          </a:p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trimestre 2019 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42208" y="1422736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COMMERCIO ALL’INGROSSO</a:t>
            </a:r>
            <a:b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Andamento della variazione tendenziale di </a:t>
            </a: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 e occupazione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228095" y="3636939"/>
            <a:ext cx="144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304635" y="4501064"/>
            <a:ext cx="1296000" cy="720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+1,4%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Occupazione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306106" y="3709189"/>
            <a:ext cx="1296000" cy="720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+9,0%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atturato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0" y="2835866"/>
            <a:ext cx="6514771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5402</TotalTime>
  <Words>412</Words>
  <Application>Microsoft Office PowerPoint</Application>
  <PresentationFormat>Presentazione su schermo (4:3)</PresentationFormat>
  <Paragraphs>108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Amazing Grotesk</vt:lpstr>
      <vt:lpstr>Amazing Grotesk Italic</vt:lpstr>
      <vt:lpstr>Amazing Grotesk Ultra</vt:lpstr>
      <vt:lpstr>Arial</vt:lpstr>
      <vt:lpstr>Calibri</vt:lpstr>
      <vt:lpstr>Tema di Office</vt:lpstr>
      <vt:lpstr>Presentazione standard di PowerPoint</vt:lpstr>
      <vt:lpstr>DINAMICA DI FATTURATO E  OCCUPAZIONE SU BASE ANNUA</vt:lpstr>
      <vt:lpstr>DINAMICA DELLE COMPONENTI LOCALE, NAZIONALE ED ESTERA DEL FATTURATO SU BASE ANNUA</vt:lpstr>
      <vt:lpstr>Presentazione standard di PowerPoint</vt:lpstr>
      <vt:lpstr>Presentazione standard di PowerPoint</vt:lpstr>
      <vt:lpstr>Presentazione standard di PowerPoint</vt:lpstr>
      <vt:lpstr>  ESTRATTIVE  Andamento della variazione tendenziale di fatturato,  valore della produzione e occupazione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Creativi</dc:creator>
  <cp:lastModifiedBy>Pavanelli Massimo</cp:lastModifiedBy>
  <cp:revision>478</cp:revision>
  <cp:lastPrinted>2019-12-02T10:18:17Z</cp:lastPrinted>
  <dcterms:created xsi:type="dcterms:W3CDTF">2015-05-26T10:45:53Z</dcterms:created>
  <dcterms:modified xsi:type="dcterms:W3CDTF">2020-03-09T13:20:58Z</dcterms:modified>
</cp:coreProperties>
</file>