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5" r:id="rId2"/>
    <p:sldId id="304" r:id="rId3"/>
    <p:sldId id="264" r:id="rId4"/>
    <p:sldId id="268" r:id="rId5"/>
    <p:sldId id="300" r:id="rId6"/>
    <p:sldId id="282" r:id="rId7"/>
    <p:sldId id="283" r:id="rId8"/>
    <p:sldId id="272" r:id="rId9"/>
    <p:sldId id="303" r:id="rId10"/>
    <p:sldId id="281" r:id="rId11"/>
    <p:sldId id="270" r:id="rId12"/>
    <p:sldId id="302" r:id="rId13"/>
    <p:sldId id="269" r:id="rId14"/>
    <p:sldId id="275" r:id="rId15"/>
    <p:sldId id="274" r:id="rId16"/>
    <p:sldId id="296" r:id="rId17"/>
    <p:sldId id="284" r:id="rId18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2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53F"/>
    <a:srgbClr val="EEECE1"/>
    <a:srgbClr val="927E6E"/>
    <a:srgbClr val="FF6600"/>
    <a:srgbClr val="887361"/>
    <a:srgbClr val="057105"/>
    <a:srgbClr val="08BC08"/>
    <a:srgbClr val="FFFFFF"/>
    <a:srgbClr val="B1291C"/>
    <a:srgbClr val="72D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696" y="108"/>
      </p:cViewPr>
      <p:guideLst>
        <p:guide orient="horz" pos="218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5C39189-3CC7-420E-BA9E-3DA2DAB60650}" type="datetimeFigureOut">
              <a:rPr lang="it-IT" smtClean="0"/>
              <a:t>20/02/2020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AE926C3-DCEF-40C2-9684-50ACC3A26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550C137-CB0C-4F8D-80B2-375B8466CB6B}" type="datetimeFigureOut">
              <a:rPr lang="it-IT" smtClean="0"/>
              <a:t>20/02/2020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E74D08F-754D-413A-B5C5-5ABC30E16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4D08F-754D-413A-B5C5-5ABC30E16DB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19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510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0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381750"/>
            <a:ext cx="73437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E0DA-019E-4DFA-BDBF-DB88B368E9F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08520" y="-1"/>
            <a:ext cx="9577064" cy="131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9" y="463138"/>
            <a:ext cx="19080040" cy="113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14400" y="3654553"/>
            <a:ext cx="71611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 smtClean="0">
                <a:solidFill>
                  <a:schemeClr val="bg1"/>
                </a:solidFill>
              </a:rPr>
              <a:t>LA STRUTTURA DEL SISTEMA IMPRENDITORIALE </a:t>
            </a:r>
          </a:p>
          <a:p>
            <a:r>
              <a:rPr lang="it-IT" sz="2500" b="1" dirty="0" smtClean="0">
                <a:solidFill>
                  <a:schemeClr val="bg1"/>
                </a:solidFill>
              </a:rPr>
              <a:t>DELLA PROVINCIA DI TRENTO </a:t>
            </a:r>
          </a:p>
          <a:p>
            <a:r>
              <a:rPr lang="it-IT" sz="2500" b="1" dirty="0" smtClean="0">
                <a:solidFill>
                  <a:schemeClr val="bg1"/>
                </a:solidFill>
              </a:rPr>
              <a:t>E LA SUA EVOLUZIONE</a:t>
            </a:r>
          </a:p>
          <a:p>
            <a:pPr algn="ctr"/>
            <a:endParaRPr lang="it-IT" sz="2200" dirty="0">
              <a:solidFill>
                <a:schemeClr val="bg1"/>
              </a:solidFill>
            </a:endParaRPr>
          </a:p>
          <a:p>
            <a:r>
              <a:rPr lang="it-IT" sz="1900" dirty="0" smtClean="0">
                <a:solidFill>
                  <a:schemeClr val="bg1"/>
                </a:solidFill>
              </a:rPr>
              <a:t>I DATI DEL REGISTRO IMPRESE AL 31 DICEMBRE 2019</a:t>
            </a:r>
            <a:endParaRPr lang="it-IT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2938" y="350837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cs typeface="Amazing Grotesk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2717" y="1456775"/>
            <a:ext cx="769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IMPRESE ARTIGIANE REGISTRATE PER SETTORE DI ATTIVITÀ</a:t>
            </a:r>
          </a:p>
        </p:txBody>
      </p:sp>
      <p:sp>
        <p:nvSpPr>
          <p:cNvPr id="8" name="Rettangolo 7"/>
          <p:cNvSpPr/>
          <p:nvPr/>
        </p:nvSpPr>
        <p:spPr>
          <a:xfrm rot="16200000">
            <a:off x="-928785" y="3966398"/>
            <a:ext cx="331749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SETTORE ECONOMICO DI ATTIVITÀ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50" y="2512885"/>
            <a:ext cx="6696000" cy="3281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itolo 2"/>
          <p:cNvSpPr txBox="1">
            <a:spLocks/>
          </p:cNvSpPr>
          <p:nvPr/>
        </p:nvSpPr>
        <p:spPr>
          <a:xfrm>
            <a:off x="5789005" y="3889677"/>
            <a:ext cx="1198188" cy="65989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lIns="0" tIns="0" rIns="0" bIns="0" rtlCol="0" anchor="ctr">
            <a:normAutofit fontScale="525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pPr algn="ctr"/>
            <a:endParaRPr lang="it-IT" sz="2200" b="1" dirty="0" smtClean="0">
              <a:latin typeface="+mn-lt"/>
            </a:endParaRPr>
          </a:p>
          <a:p>
            <a:pPr algn="ctr"/>
            <a:r>
              <a:rPr lang="it-IT" sz="4100" b="1" dirty="0" smtClean="0">
                <a:latin typeface="+mn-lt"/>
              </a:rPr>
              <a:t>TOT</a:t>
            </a:r>
          </a:p>
          <a:p>
            <a:pPr algn="ctr"/>
            <a:r>
              <a:rPr lang="it-IT" sz="4100" b="1" dirty="0" smtClean="0">
                <a:latin typeface="+mn-lt"/>
              </a:rPr>
              <a:t>12.176</a:t>
            </a:r>
          </a:p>
          <a:p>
            <a:pPr algn="ctr"/>
            <a:endParaRPr lang="it-IT" sz="2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5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61" y="3164473"/>
            <a:ext cx="4318575" cy="280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38" y="3120128"/>
            <a:ext cx="4212633" cy="2522325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427164" y="1549180"/>
            <a:ext cx="6541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FORMA GIURIDICA DELLE IMPRESE REGISTRATE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607707" y="2456587"/>
            <a:ext cx="1674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2400" dirty="0" smtClean="0"/>
              <a:t>27.977</a:t>
            </a:r>
            <a:r>
              <a:rPr lang="it-IT" dirty="0" smtClean="0"/>
              <a:t> </a:t>
            </a:r>
            <a:r>
              <a:rPr lang="it-IT" sz="1200" dirty="0" smtClean="0"/>
              <a:t> </a:t>
            </a:r>
          </a:p>
          <a:p>
            <a:pPr algn="ctr" defTabSz="180000"/>
            <a:r>
              <a:rPr lang="it-IT" sz="1400" dirty="0" smtClean="0"/>
              <a:t>Imprese individuali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20511" y="3820920"/>
            <a:ext cx="157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2400" dirty="0" smtClean="0"/>
              <a:t>10.568</a:t>
            </a:r>
            <a:r>
              <a:rPr lang="it-IT" sz="1600" dirty="0" smtClean="0"/>
              <a:t>  </a:t>
            </a:r>
            <a:r>
              <a:rPr lang="it-IT" sz="1200" dirty="0" smtClean="0"/>
              <a:t> </a:t>
            </a:r>
          </a:p>
          <a:p>
            <a:pPr algn="ctr" defTabSz="180000"/>
            <a:r>
              <a:rPr lang="it-IT" sz="1400" dirty="0" smtClean="0"/>
              <a:t>Società di persone</a:t>
            </a:r>
            <a:r>
              <a:rPr lang="it-IT" sz="1600" dirty="0" smtClean="0"/>
              <a:t> 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250747" y="5453520"/>
            <a:ext cx="15466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2400" dirty="0" smtClean="0"/>
              <a:t>11.088</a:t>
            </a:r>
            <a:r>
              <a:rPr lang="it-IT" sz="1600" dirty="0" smtClean="0"/>
              <a:t>  </a:t>
            </a:r>
            <a:r>
              <a:rPr lang="it-IT" sz="1200" dirty="0" smtClean="0"/>
              <a:t> </a:t>
            </a:r>
          </a:p>
          <a:p>
            <a:pPr algn="ctr" defTabSz="180000"/>
            <a:r>
              <a:rPr lang="it-IT" sz="1400" dirty="0" smtClean="0"/>
              <a:t>Società di capitali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001498" y="5565935"/>
            <a:ext cx="14086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2400" dirty="0" smtClean="0"/>
              <a:t>1.213</a:t>
            </a:r>
            <a:r>
              <a:rPr lang="it-IT" sz="2000" dirty="0" smtClean="0"/>
              <a:t> </a:t>
            </a:r>
            <a:r>
              <a:rPr lang="it-IT" dirty="0" smtClean="0"/>
              <a:t> </a:t>
            </a:r>
            <a:r>
              <a:rPr lang="it-IT" sz="1200" dirty="0" smtClean="0"/>
              <a:t> </a:t>
            </a:r>
          </a:p>
          <a:p>
            <a:pPr algn="ctr" defTabSz="180000"/>
            <a:r>
              <a:rPr lang="it-IT" sz="1400" dirty="0" smtClean="0"/>
              <a:t>Altre forme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5609092" y="2541155"/>
            <a:ext cx="2328911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Tasso di crescita</a:t>
            </a:r>
          </a:p>
          <a:p>
            <a:pPr algn="ctr"/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2019/2018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Connettore diritto 13"/>
          <p:cNvCxnSpPr/>
          <p:nvPr/>
        </p:nvCxnSpPr>
        <p:spPr>
          <a:xfrm>
            <a:off x="6797751" y="3333260"/>
            <a:ext cx="19050" cy="23563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6444828" y="4065877"/>
            <a:ext cx="2122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200" dirty="0" smtClean="0"/>
              <a:t>Imprese individuali</a:t>
            </a:r>
            <a:r>
              <a:rPr lang="it-IT" sz="1600" dirty="0" smtClean="0"/>
              <a:t> 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595726" y="5254001"/>
            <a:ext cx="140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200" dirty="0" smtClean="0"/>
              <a:t>Altre forme</a:t>
            </a:r>
            <a:endParaRPr lang="it-IT" sz="1600" dirty="0" smtClean="0"/>
          </a:p>
        </p:txBody>
      </p:sp>
      <p:sp>
        <p:nvSpPr>
          <p:cNvPr id="38" name="CasellaDiTesto 37"/>
          <p:cNvSpPr txBox="1"/>
          <p:nvPr/>
        </p:nvSpPr>
        <p:spPr>
          <a:xfrm>
            <a:off x="6792400" y="4652216"/>
            <a:ext cx="1408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200" dirty="0" smtClean="0"/>
              <a:t>Società di persone</a:t>
            </a:r>
            <a:r>
              <a:rPr lang="it-IT" sz="1600" dirty="0" smtClean="0"/>
              <a:t> 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465535" y="3501158"/>
            <a:ext cx="1408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200" dirty="0" smtClean="0"/>
              <a:t>Società di capitali</a:t>
            </a:r>
            <a:r>
              <a:rPr lang="it-IT" sz="1600" dirty="0" smtClean="0"/>
              <a:t> 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645923" y="3510202"/>
            <a:ext cx="830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600" dirty="0" smtClean="0"/>
              <a:t>+ 2,8 % 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506449" y="4652216"/>
            <a:ext cx="766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600" dirty="0" smtClean="0"/>
              <a:t>- 1,8%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5955635" y="4083678"/>
            <a:ext cx="77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600" dirty="0" smtClean="0"/>
              <a:t>- 0,2%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138921" y="5221111"/>
            <a:ext cx="84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600" dirty="0" smtClean="0"/>
              <a:t>- </a:t>
            </a:r>
            <a:r>
              <a:rPr lang="it-IT" sz="1600" dirty="0"/>
              <a:t>2</a:t>
            </a:r>
            <a:r>
              <a:rPr lang="it-IT" sz="1600" dirty="0" smtClean="0"/>
              <a:t>,8%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12381" y="343760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</p:spTree>
    <p:extLst>
      <p:ext uri="{BB962C8B-B14F-4D97-AF65-F5344CB8AC3E}">
        <p14:creationId xmlns:p14="http://schemas.microsoft.com/office/powerpoint/2010/main" val="4009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351749" y="1414952"/>
            <a:ext cx="700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LA FORMA GIURIDICA DELLE IMPRESE REGISTRATE</a:t>
            </a:r>
            <a:endParaRPr lang="it-IT" sz="1400" b="1" dirty="0" smtClean="0">
              <a:solidFill>
                <a:srgbClr val="B1291C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12381" y="343760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707124" y="3232730"/>
            <a:ext cx="19659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</a:rPr>
              <a:t>Imprese individuali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783599" y="4791706"/>
            <a:ext cx="19659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Società di capitali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737879" y="4464816"/>
            <a:ext cx="19659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887361"/>
                </a:solidFill>
              </a:rPr>
              <a:t>Società di persone</a:t>
            </a:r>
            <a:endParaRPr lang="it-IT" sz="1400" b="1" dirty="0">
              <a:solidFill>
                <a:srgbClr val="88736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808744" y="5374186"/>
            <a:ext cx="10893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6600"/>
                </a:solidFill>
              </a:rPr>
              <a:t>Altre forme</a:t>
            </a:r>
            <a:endParaRPr lang="it-IT" sz="1400" b="1" dirty="0">
              <a:solidFill>
                <a:srgbClr val="FF66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01" y="2377596"/>
            <a:ext cx="6296118" cy="38053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46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9406" y="1358249"/>
            <a:ext cx="747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IMPRESE REGISTRATE PER COMUNITÀ DI VALLE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2381" y="343760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1" y="2031137"/>
            <a:ext cx="7851144" cy="45807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itolo 2"/>
          <p:cNvSpPr txBox="1">
            <a:spLocks/>
          </p:cNvSpPr>
          <p:nvPr/>
        </p:nvSpPr>
        <p:spPr>
          <a:xfrm>
            <a:off x="6322405" y="4292139"/>
            <a:ext cx="1198188" cy="65989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lIns="0" tIns="0" rIns="0" bIns="0" rtlCol="0" anchor="ctr">
            <a:normAutofit fontScale="525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pPr algn="ctr"/>
            <a:endParaRPr lang="it-IT" sz="2200" b="1" dirty="0" smtClean="0">
              <a:latin typeface="+mn-lt"/>
            </a:endParaRPr>
          </a:p>
          <a:p>
            <a:pPr algn="ctr"/>
            <a:r>
              <a:rPr lang="it-IT" sz="4100" b="1" dirty="0" smtClean="0">
                <a:latin typeface="+mn-lt"/>
              </a:rPr>
              <a:t>TOT</a:t>
            </a:r>
          </a:p>
          <a:p>
            <a:pPr algn="ctr"/>
            <a:r>
              <a:rPr lang="it-IT" sz="4100" b="1" dirty="0" smtClean="0">
                <a:latin typeface="+mn-lt"/>
              </a:rPr>
              <a:t>50.846</a:t>
            </a:r>
          </a:p>
          <a:p>
            <a:pPr algn="ctr"/>
            <a:endParaRPr lang="it-IT" sz="2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7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23888" y="341312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cs typeface="Amazing Grotesk"/>
            </a:endParaRPr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521000" y="1324337"/>
            <a:ext cx="8222405" cy="1035862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+mj-lt"/>
              </a:rPr>
              <a:t>APERTURA DI PROCEDURE FALLIMENTARI E LIQUIDAZIONI COATTE AMMINISTRATIVE (2010-2019)</a:t>
            </a:r>
            <a:endParaRPr lang="it-IT" sz="2400" b="1" dirty="0"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02" y="2686680"/>
            <a:ext cx="6457801" cy="3428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Ovale 3"/>
          <p:cNvSpPr/>
          <p:nvPr/>
        </p:nvSpPr>
        <p:spPr>
          <a:xfrm>
            <a:off x="6932207" y="3992611"/>
            <a:ext cx="517017" cy="4788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951257" y="3996878"/>
            <a:ext cx="73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6</a:t>
            </a:r>
            <a:r>
              <a:rPr lang="it-IT" sz="2400" dirty="0" smtClean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33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97066" y="5156463"/>
            <a:ext cx="8170176" cy="828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4363" y="360362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cs typeface="Amazing Grotesk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1340" y="1639059"/>
            <a:ext cx="6903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INCIDENZA PER TIPO DI IMPRESA</a:t>
            </a:r>
          </a:p>
          <a:p>
            <a:r>
              <a:rPr lang="it-IT" sz="2400" b="1" dirty="0" smtClean="0">
                <a:solidFill>
                  <a:srgbClr val="B1291C"/>
                </a:solidFill>
              </a:rPr>
              <a:t>SUL TOTALE DELLE IMPRESE DEL TERRITORIO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65" y="3151535"/>
            <a:ext cx="8159625" cy="15135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Ovale 10"/>
          <p:cNvSpPr/>
          <p:nvPr/>
        </p:nvSpPr>
        <p:spPr>
          <a:xfrm>
            <a:off x="3484198" y="3902455"/>
            <a:ext cx="465009" cy="2926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674948" y="3902455"/>
            <a:ext cx="465009" cy="2926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858125" y="3902455"/>
            <a:ext cx="465009" cy="2926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151583" y="5265903"/>
            <a:ext cx="1553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Provincia di Trento</a:t>
            </a:r>
          </a:p>
          <a:p>
            <a:pPr algn="ctr"/>
            <a:r>
              <a:rPr lang="it-IT" sz="1400" dirty="0" err="1"/>
              <a:t>Var</a:t>
            </a:r>
            <a:r>
              <a:rPr lang="it-IT" sz="1400" dirty="0"/>
              <a:t>. 2019/2018</a:t>
            </a:r>
          </a:p>
          <a:p>
            <a:endParaRPr lang="it-IT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62" y="5245967"/>
            <a:ext cx="366629" cy="37496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359902" y="5551445"/>
            <a:ext cx="8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+0,7%</a:t>
            </a:r>
            <a:endParaRPr lang="it-IT" dirty="0"/>
          </a:p>
        </p:txBody>
      </p:sp>
      <p:sp>
        <p:nvSpPr>
          <p:cNvPr id="5" name="Uguale 4"/>
          <p:cNvSpPr/>
          <p:nvPr/>
        </p:nvSpPr>
        <p:spPr>
          <a:xfrm>
            <a:off x="5742152" y="5372131"/>
            <a:ext cx="377059" cy="320085"/>
          </a:xfrm>
          <a:prstGeom prst="mathEqua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790" y="5254776"/>
            <a:ext cx="366629" cy="37496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774530" y="5571301"/>
            <a:ext cx="8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+4,7%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9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3888" y="360362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cs typeface="Amazing Grotesk"/>
            </a:endParaRPr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53537" y="1201582"/>
            <a:ext cx="8112254" cy="492848"/>
          </a:xfrm>
        </p:spPr>
        <p:txBody>
          <a:bodyPr>
            <a:normAutofit fontScale="90000"/>
          </a:bodyPr>
          <a:lstStyle/>
          <a:p>
            <a:r>
              <a:rPr lang="it-IT" sz="2700" b="1" dirty="0" smtClean="0">
                <a:latin typeface="+mn-lt"/>
              </a:rPr>
              <a:t>START UP INNOVATIVE</a:t>
            </a:r>
            <a:r>
              <a:rPr lang="it-IT" sz="2400" b="1" dirty="0" smtClean="0">
                <a:latin typeface="+mn-lt"/>
              </a:rPr>
              <a:t/>
            </a:r>
            <a:br>
              <a:rPr lang="it-IT" sz="2400" b="1" dirty="0" smtClean="0">
                <a:latin typeface="+mn-lt"/>
              </a:rPr>
            </a:br>
            <a:r>
              <a:rPr lang="it-IT" sz="2000" b="1" dirty="0" smtClean="0">
                <a:latin typeface="+mj-lt"/>
              </a:rPr>
              <a:t>NUMERO DI START UP INNOVATIVE OGNI 10.000 IMPRESE</a:t>
            </a:r>
            <a:endParaRPr lang="it-IT" sz="2000" b="1" dirty="0"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7" y="2034723"/>
            <a:ext cx="7203648" cy="460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4319848" y="1970005"/>
            <a:ext cx="107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18,1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787760" y="2163129"/>
            <a:ext cx="106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35,4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899313" y="3942796"/>
            <a:ext cx="2848761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Sono </a:t>
            </a:r>
            <a:r>
              <a:rPr lang="it-IT" sz="2400" b="1" dirty="0" smtClean="0">
                <a:solidFill>
                  <a:srgbClr val="C00000"/>
                </a:solidFill>
              </a:rPr>
              <a:t>11.017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le startup innovative 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operanti in Italia 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al termine del  2019</a:t>
            </a:r>
          </a:p>
          <a:p>
            <a:pPr algn="ctr"/>
            <a:endParaRPr lang="it-IT" sz="600" dirty="0" smtClean="0">
              <a:solidFill>
                <a:srgbClr val="C0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180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in provincia di Trento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0"/>
            <a:ext cx="91519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74100" cy="6235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247900"/>
            <a:ext cx="4216400" cy="2362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82547" y="5844259"/>
            <a:ext cx="18723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2400" i="1" baseline="30000" dirty="0" err="1">
                <a:solidFill>
                  <a:schemeClr val="bg1"/>
                </a:solidFill>
                <a:latin typeface="Amazing Grotesk Italic"/>
                <a:cs typeface="Amazing Grotesk Italic"/>
              </a:rPr>
              <a:t>www.tn.camcom.it</a:t>
            </a:r>
            <a:endParaRPr lang="it-IT" sz="2400" i="1" baseline="30000" dirty="0">
              <a:solidFill>
                <a:schemeClr val="bg1"/>
              </a:solidFill>
              <a:latin typeface="Amazing Grotesk Italic"/>
              <a:cs typeface="Amazing Grotesk Italic"/>
            </a:endParaRPr>
          </a:p>
        </p:txBody>
      </p:sp>
    </p:spTree>
    <p:extLst>
      <p:ext uri="{BB962C8B-B14F-4D97-AF65-F5344CB8AC3E}">
        <p14:creationId xmlns:p14="http://schemas.microsoft.com/office/powerpoint/2010/main" val="8262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2381" y="343760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523158" y="2427354"/>
            <a:ext cx="8385172" cy="3816429"/>
          </a:xfrm>
          <a:prstGeom prst="rect">
            <a:avLst/>
          </a:prstGeom>
          <a:solidFill>
            <a:srgbClr val="EEEC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  45.000   PRATICHE TELEMATICHE</a:t>
            </a:r>
            <a:br>
              <a:rPr lang="it-IT" sz="2400" dirty="0" smtClean="0"/>
            </a:br>
            <a:endParaRPr lang="it-IT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   7.600    PRATICHE D’UFFICIO</a:t>
            </a:r>
            <a:br>
              <a:rPr lang="it-IT" sz="2400" dirty="0" smtClean="0"/>
            </a:br>
            <a:endParaRPr lang="it-IT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   3.300    PRATICHE </a:t>
            </a:r>
            <a:r>
              <a:rPr lang="it-IT" sz="2400" dirty="0"/>
              <a:t>ALBO IMPRESE ARTIGIANE 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   8.600    BILANCI </a:t>
            </a:r>
            <a:r>
              <a:rPr lang="it-IT" sz="2400" dirty="0"/>
              <a:t>DEPOSITATI </a:t>
            </a:r>
            <a:r>
              <a:rPr lang="it-IT" sz="2400" dirty="0" smtClean="0"/>
              <a:t>di </a:t>
            </a:r>
            <a:r>
              <a:rPr lang="it-IT" sz="2400" dirty="0" err="1" smtClean="0"/>
              <a:t>soc</a:t>
            </a:r>
            <a:r>
              <a:rPr lang="it-IT" sz="2400" dirty="0" smtClean="0"/>
              <a:t>. di capitale e cooperative</a:t>
            </a:r>
            <a:br>
              <a:rPr lang="it-IT" sz="2400" dirty="0" smtClean="0"/>
            </a:br>
            <a:endParaRPr lang="it-IT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   4.300    DOCUMENTI </a:t>
            </a:r>
            <a:r>
              <a:rPr lang="it-IT" sz="2400" dirty="0"/>
              <a:t>RILASCIATI ALL’UTENZA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                 (visure, certificati, copie atti depositati)</a:t>
            </a:r>
            <a:br>
              <a:rPr lang="it-IT" sz="2400" dirty="0" smtClean="0"/>
            </a:br>
            <a:endParaRPr lang="it-IT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   5.000    LIBRI </a:t>
            </a:r>
            <a:r>
              <a:rPr lang="it-IT" sz="2400" dirty="0"/>
              <a:t>SOCIALI VIDIMATI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                 (</a:t>
            </a:r>
            <a:r>
              <a:rPr lang="it-IT" sz="2400" dirty="0"/>
              <a:t>corrispondenti a </a:t>
            </a:r>
            <a:r>
              <a:rPr lang="it-IT" sz="2400" dirty="0" smtClean="0"/>
              <a:t>1.000.000 di </a:t>
            </a:r>
            <a:r>
              <a:rPr lang="it-IT" sz="2400" dirty="0"/>
              <a:t>pagine)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91183" y="1309839"/>
            <a:ext cx="6977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ATTIVITÀ DEL REGISTRO IMPRESE </a:t>
            </a:r>
          </a:p>
          <a:p>
            <a:r>
              <a:rPr lang="it-IT" sz="2400" b="1" dirty="0" smtClean="0">
                <a:solidFill>
                  <a:srgbClr val="B1291C"/>
                </a:solidFill>
              </a:rPr>
              <a:t>- alcuni dati - </a:t>
            </a:r>
          </a:p>
        </p:txBody>
      </p:sp>
    </p:spTree>
    <p:extLst>
      <p:ext uri="{BB962C8B-B14F-4D97-AF65-F5344CB8AC3E}">
        <p14:creationId xmlns:p14="http://schemas.microsoft.com/office/powerpoint/2010/main" val="32453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671006"/>
            <a:ext cx="9144001" cy="136166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2381" y="343760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77346" y="1708505"/>
            <a:ext cx="33733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B1291C"/>
                </a:solidFill>
              </a:rPr>
              <a:t>IMPRESE </a:t>
            </a:r>
          </a:p>
          <a:p>
            <a:pPr algn="ctr"/>
            <a:r>
              <a:rPr lang="it-IT" sz="2200" b="1" dirty="0" smtClean="0">
                <a:solidFill>
                  <a:srgbClr val="B1291C"/>
                </a:solidFill>
              </a:rPr>
              <a:t>REGISTRATE</a:t>
            </a:r>
          </a:p>
          <a:p>
            <a:pPr algn="ctr"/>
            <a:r>
              <a:rPr lang="it-IT" sz="3200" b="1" dirty="0" smtClean="0">
                <a:solidFill>
                  <a:srgbClr val="B1291C"/>
                </a:solidFill>
              </a:rPr>
              <a:t>50.846</a:t>
            </a:r>
            <a:endParaRPr lang="it-IT" sz="3200" b="1" dirty="0">
              <a:solidFill>
                <a:srgbClr val="B1291C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84143" y="1713719"/>
            <a:ext cx="33733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B1291C"/>
                </a:solidFill>
              </a:rPr>
              <a:t>UNITÀ </a:t>
            </a:r>
          </a:p>
          <a:p>
            <a:pPr algn="ctr"/>
            <a:r>
              <a:rPr lang="it-IT" sz="2200" b="1" dirty="0" smtClean="0">
                <a:solidFill>
                  <a:srgbClr val="B1291C"/>
                </a:solidFill>
              </a:rPr>
              <a:t>LOCALI</a:t>
            </a:r>
          </a:p>
          <a:p>
            <a:pPr algn="ctr"/>
            <a:r>
              <a:rPr lang="it-IT" sz="3200" b="1" dirty="0" smtClean="0">
                <a:solidFill>
                  <a:srgbClr val="B1291C"/>
                </a:solidFill>
              </a:rPr>
              <a:t>12.448</a:t>
            </a:r>
          </a:p>
        </p:txBody>
      </p:sp>
      <p:sp>
        <p:nvSpPr>
          <p:cNvPr id="8" name="Rettangolo 7"/>
          <p:cNvSpPr/>
          <p:nvPr/>
        </p:nvSpPr>
        <p:spPr>
          <a:xfrm>
            <a:off x="5731759" y="1708505"/>
            <a:ext cx="38652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/>
            <a:r>
              <a:rPr lang="it-IT" sz="2200" b="1" dirty="0" smtClean="0">
                <a:solidFill>
                  <a:srgbClr val="B1291C"/>
                </a:solidFill>
              </a:rPr>
              <a:t>TOTALE </a:t>
            </a:r>
          </a:p>
          <a:p>
            <a:pPr algn="ctr" defTabSz="180000"/>
            <a:r>
              <a:rPr lang="it-IT" sz="2200" b="1" dirty="0" smtClean="0">
                <a:solidFill>
                  <a:srgbClr val="B1291C"/>
                </a:solidFill>
              </a:rPr>
              <a:t>LOCALIZZAZIONI</a:t>
            </a:r>
          </a:p>
          <a:p>
            <a:pPr algn="ctr"/>
            <a:r>
              <a:rPr lang="it-IT" sz="3200" b="1" dirty="0" smtClean="0">
                <a:solidFill>
                  <a:srgbClr val="B1291C"/>
                </a:solidFill>
              </a:rPr>
              <a:t>63.294</a:t>
            </a:r>
            <a:endParaRPr lang="it-IT" sz="3200" b="1" dirty="0">
              <a:solidFill>
                <a:srgbClr val="B1291C"/>
              </a:solidFill>
            </a:endParaRPr>
          </a:p>
          <a:p>
            <a:pPr algn="ctr"/>
            <a:endParaRPr lang="it-IT" sz="2400" b="1" dirty="0">
              <a:solidFill>
                <a:srgbClr val="B1291C"/>
              </a:solidFill>
              <a:latin typeface="Amazing Grotesk" pitchFamily="2" charset="0"/>
            </a:endParaRPr>
          </a:p>
        </p:txBody>
      </p:sp>
      <p:cxnSp>
        <p:nvCxnSpPr>
          <p:cNvPr id="12" name="Connettore diritto 11"/>
          <p:cNvCxnSpPr/>
          <p:nvPr/>
        </p:nvCxnSpPr>
        <p:spPr>
          <a:xfrm>
            <a:off x="3220812" y="1677470"/>
            <a:ext cx="0" cy="1360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6261458" y="1671006"/>
            <a:ext cx="0" cy="13616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1280032" y="4497254"/>
            <a:ext cx="5645888" cy="1323439"/>
          </a:xfrm>
          <a:prstGeom prst="rect">
            <a:avLst/>
          </a:prstGeom>
          <a:solidFill>
            <a:srgbClr val="EEEC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azing Grotesk" pitchFamily="2" charset="0"/>
              </a:rPr>
              <a:t>   </a:t>
            </a:r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46.300  imprese 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attive</a:t>
            </a:r>
          </a:p>
          <a:p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 2.788  imprese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inattive</a:t>
            </a:r>
          </a:p>
          <a:p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 1.104  imprese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scioglimento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/liquidazione</a:t>
            </a:r>
          </a:p>
          <a:p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654 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imprese con procedure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concorsuali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Freccia in giù 59"/>
          <p:cNvSpPr/>
          <p:nvPr/>
        </p:nvSpPr>
        <p:spPr>
          <a:xfrm>
            <a:off x="1306298" y="3225474"/>
            <a:ext cx="606056" cy="963475"/>
          </a:xfrm>
          <a:prstGeom prst="downArrow">
            <a:avLst/>
          </a:prstGeom>
          <a:solidFill>
            <a:srgbClr val="927E6E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9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81756" y="1309839"/>
            <a:ext cx="6215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IMPRESE REGISTRATE E ATTIVE </a:t>
            </a:r>
          </a:p>
          <a:p>
            <a:r>
              <a:rPr lang="it-IT" sz="1600" b="1" dirty="0" smtClean="0">
                <a:solidFill>
                  <a:srgbClr val="B1291C"/>
                </a:solidFill>
              </a:rPr>
              <a:t>(2007-2019)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2381" y="343760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89" y="2406518"/>
            <a:ext cx="7017598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7366" y="1401245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2015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2938" y="333311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78609" y="1388993"/>
            <a:ext cx="7011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  <a:latin typeface="+mj-lt"/>
              </a:rPr>
              <a:t>ANDAMENTO DEL SALDO DELLE IMPRESE REGISTRATE</a:t>
            </a:r>
          </a:p>
          <a:p>
            <a:r>
              <a:rPr lang="it-IT" sz="1600" b="1" dirty="0" smtClean="0">
                <a:solidFill>
                  <a:srgbClr val="B1291C"/>
                </a:solidFill>
                <a:latin typeface="+mj-lt"/>
              </a:rPr>
              <a:t>(2010-2019)</a:t>
            </a:r>
          </a:p>
        </p:txBody>
      </p:sp>
      <p:sp>
        <p:nvSpPr>
          <p:cNvPr id="2" name="Rettangolo 1"/>
          <p:cNvSpPr/>
          <p:nvPr/>
        </p:nvSpPr>
        <p:spPr>
          <a:xfrm>
            <a:off x="6987356" y="3344346"/>
            <a:ext cx="1903969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+mj-lt"/>
              </a:rPr>
              <a:t>SALDO 2019</a:t>
            </a:r>
            <a:endParaRPr lang="it-IT" sz="240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it-IT" sz="1600" dirty="0" smtClean="0">
                <a:solidFill>
                  <a:srgbClr val="B1291C"/>
                </a:solidFill>
                <a:latin typeface="+mj-lt"/>
              </a:rPr>
              <a:t>Imprese registrate</a:t>
            </a:r>
            <a:endParaRPr lang="it-IT" sz="1600" dirty="0">
              <a:solidFill>
                <a:srgbClr val="B1291C"/>
              </a:solidFill>
              <a:latin typeface="+mj-lt"/>
            </a:endParaRPr>
          </a:p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+mj-lt"/>
              </a:rPr>
              <a:t>+2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9" y="2343151"/>
            <a:ext cx="6353209" cy="38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15506" y="342455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9787" y="1447757"/>
            <a:ext cx="674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  <a:latin typeface="+mj-lt"/>
              </a:rPr>
              <a:t>IMPRESE REGISTRATE PER SETTORE DI ATTIVITÀ</a:t>
            </a:r>
            <a:endParaRPr lang="it-IT" sz="1400" b="1" dirty="0" smtClean="0">
              <a:solidFill>
                <a:srgbClr val="B1291C"/>
              </a:solidFill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 rot="16200000">
            <a:off x="-928785" y="3966398"/>
            <a:ext cx="331749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SETTORE ECONOMICO DI ATTIVITÀ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61" y="2476929"/>
            <a:ext cx="7326248" cy="33232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6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1" y="2219621"/>
            <a:ext cx="8010000" cy="41207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642938" y="369887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48568" y="1387684"/>
            <a:ext cx="6766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  <a:latin typeface="+mj-lt"/>
              </a:rPr>
              <a:t>IMPRESE REGISTRATE PER SETTORE DI ATTIVITÀ </a:t>
            </a:r>
          </a:p>
          <a:p>
            <a:r>
              <a:rPr lang="it-IT" sz="1600" b="1" dirty="0" smtClean="0">
                <a:solidFill>
                  <a:srgbClr val="B1291C"/>
                </a:solidFill>
              </a:rPr>
              <a:t>(confronto 2009-2019)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54408" y="6355130"/>
            <a:ext cx="893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Agricoltura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38283" y="6366062"/>
            <a:ext cx="893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Commercio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32483" y="6363452"/>
            <a:ext cx="9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Costruzioni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65350" y="6366987"/>
            <a:ext cx="9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Turismo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83590" y="6323371"/>
            <a:ext cx="97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Servizi</a:t>
            </a:r>
            <a:b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</a:br>
            <a:r>
              <a:rPr lang="it-IT" sz="1000" b="1" dirty="0" err="1" smtClean="0">
                <a:solidFill>
                  <a:srgbClr val="C00000"/>
                </a:solidFill>
                <a:latin typeface="Amazing Grotesk" pitchFamily="2" charset="0"/>
              </a:rPr>
              <a:t>imp</a:t>
            </a:r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.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081171" y="6337227"/>
            <a:ext cx="97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Manifatt., </a:t>
            </a:r>
          </a:p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ener. </a:t>
            </a:r>
            <a:r>
              <a:rPr lang="it-IT" sz="1000" b="1" dirty="0">
                <a:solidFill>
                  <a:srgbClr val="C00000"/>
                </a:solidFill>
                <a:latin typeface="Amazing Grotesk" pitchFamily="2" charset="0"/>
              </a:rPr>
              <a:t>e</a:t>
            </a:r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 min.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839501" y="6332151"/>
            <a:ext cx="97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Atri </a:t>
            </a:r>
          </a:p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settori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723165" y="6358978"/>
            <a:ext cx="9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Trasporti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502927" y="6313836"/>
            <a:ext cx="97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Assicuraz. </a:t>
            </a:r>
          </a:p>
          <a:p>
            <a:pPr algn="ctr"/>
            <a:r>
              <a:rPr lang="it-IT" sz="1000" b="1" dirty="0">
                <a:solidFill>
                  <a:srgbClr val="C00000"/>
                </a:solidFill>
                <a:latin typeface="Amazing Grotesk" pitchFamily="2" charset="0"/>
              </a:rPr>
              <a:t>e</a:t>
            </a:r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 credito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1600947" y="2702635"/>
            <a:ext cx="180000" cy="1936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Freccia in su 56"/>
          <p:cNvSpPr/>
          <p:nvPr/>
        </p:nvSpPr>
        <p:spPr>
          <a:xfrm>
            <a:off x="3952410" y="4075521"/>
            <a:ext cx="180000" cy="1944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420221" y="2425636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j-lt"/>
              </a:rPr>
              <a:t>-8,7%</a:t>
            </a:r>
            <a:endParaRPr lang="it-IT" sz="1200" dirty="0">
              <a:latin typeface="+mj-lt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2154751" y="3394084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j-lt"/>
              </a:rPr>
              <a:t>-10,5%</a:t>
            </a:r>
            <a:endParaRPr lang="it-IT" sz="1200" dirty="0">
              <a:latin typeface="+mj-lt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2993686" y="3647905"/>
            <a:ext cx="71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j-lt"/>
              </a:rPr>
              <a:t>-12,3%</a:t>
            </a:r>
            <a:endParaRPr lang="it-IT" sz="1200" dirty="0">
              <a:latin typeface="+mj-lt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744793" y="3779936"/>
            <a:ext cx="71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j-lt"/>
              </a:rPr>
              <a:t>+22,3%</a:t>
            </a:r>
            <a:endParaRPr lang="it-IT" sz="1200" dirty="0">
              <a:latin typeface="+mj-lt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4544067" y="4276331"/>
            <a:ext cx="71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j-lt"/>
              </a:rPr>
              <a:t>+5,7%</a:t>
            </a:r>
            <a:endParaRPr lang="it-IT" sz="1200" dirty="0">
              <a:latin typeface="+mj-lt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5338608" y="4471635"/>
            <a:ext cx="71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j-lt"/>
              </a:rPr>
              <a:t>-6,5%</a:t>
            </a:r>
            <a:endParaRPr lang="it-IT" sz="1200" dirty="0">
              <a:latin typeface="+mj-lt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100704" y="4847304"/>
            <a:ext cx="71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j-lt"/>
              </a:rPr>
              <a:t>+12,4%</a:t>
            </a:r>
            <a:endParaRPr lang="it-IT" sz="1200" dirty="0">
              <a:latin typeface="+mj-lt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6955487" y="5332660"/>
            <a:ext cx="71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j-lt"/>
              </a:rPr>
              <a:t>-7,1%</a:t>
            </a:r>
            <a:endParaRPr lang="it-IT" sz="1200" dirty="0">
              <a:latin typeface="+mj-lt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7648492" y="5376259"/>
            <a:ext cx="71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j-lt"/>
              </a:rPr>
              <a:t>+13,9%</a:t>
            </a:r>
            <a:endParaRPr lang="it-IT" sz="1200" dirty="0">
              <a:latin typeface="+mj-lt"/>
            </a:endParaRPr>
          </a:p>
        </p:txBody>
      </p:sp>
      <p:sp>
        <p:nvSpPr>
          <p:cNvPr id="33" name="Freccia in giù 32"/>
          <p:cNvSpPr/>
          <p:nvPr/>
        </p:nvSpPr>
        <p:spPr>
          <a:xfrm>
            <a:off x="2378412" y="3689669"/>
            <a:ext cx="180000" cy="1936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in giù 33"/>
          <p:cNvSpPr/>
          <p:nvPr/>
        </p:nvSpPr>
        <p:spPr>
          <a:xfrm>
            <a:off x="3175114" y="3986930"/>
            <a:ext cx="180000" cy="1936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in giù 34"/>
          <p:cNvSpPr/>
          <p:nvPr/>
        </p:nvSpPr>
        <p:spPr>
          <a:xfrm>
            <a:off x="5528656" y="4734264"/>
            <a:ext cx="180000" cy="1936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in giù 35"/>
          <p:cNvSpPr/>
          <p:nvPr/>
        </p:nvSpPr>
        <p:spPr>
          <a:xfrm>
            <a:off x="7112482" y="5588182"/>
            <a:ext cx="180000" cy="1936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in su 36"/>
          <p:cNvSpPr/>
          <p:nvPr/>
        </p:nvSpPr>
        <p:spPr>
          <a:xfrm>
            <a:off x="4746951" y="4525104"/>
            <a:ext cx="180000" cy="1944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in su 37"/>
          <p:cNvSpPr/>
          <p:nvPr/>
        </p:nvSpPr>
        <p:spPr>
          <a:xfrm>
            <a:off x="6315667" y="5138260"/>
            <a:ext cx="180000" cy="1944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in su 38"/>
          <p:cNvSpPr/>
          <p:nvPr/>
        </p:nvSpPr>
        <p:spPr>
          <a:xfrm>
            <a:off x="7895829" y="5670396"/>
            <a:ext cx="180000" cy="1944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42938" y="369887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8680" y="1205994"/>
            <a:ext cx="768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INCIDENZA % DELLE IMPRESE REGISTRATE PER </a:t>
            </a:r>
          </a:p>
          <a:p>
            <a:r>
              <a:rPr lang="it-IT" sz="2400" b="1" dirty="0" smtClean="0">
                <a:solidFill>
                  <a:srgbClr val="B1291C"/>
                </a:solidFill>
              </a:rPr>
              <a:t>SETTORE DI ATTIVITÀ – </a:t>
            </a:r>
            <a:r>
              <a:rPr lang="it-IT" b="1" dirty="0" smtClean="0">
                <a:solidFill>
                  <a:srgbClr val="B1291C"/>
                </a:solidFill>
              </a:rPr>
              <a:t>CONFRONTO TERRITORIALE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57" y="2188769"/>
            <a:ext cx="7300494" cy="43005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27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2938" y="350837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cs typeface="Amazing Grotesk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3290" y="1267597"/>
            <a:ext cx="769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IMPRESE ARTIGIANE</a:t>
            </a:r>
          </a:p>
          <a:p>
            <a:r>
              <a:rPr lang="it-IT" sz="1600" b="1" dirty="0" smtClean="0">
                <a:solidFill>
                  <a:srgbClr val="B1291C"/>
                </a:solidFill>
              </a:rPr>
              <a:t>(evoluzione 2009-2019)</a:t>
            </a:r>
            <a:endParaRPr lang="it-IT" sz="2400" b="1" dirty="0" smtClean="0">
              <a:solidFill>
                <a:srgbClr val="B1291C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2" y="2399800"/>
            <a:ext cx="6888000" cy="3624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Ovale 7"/>
          <p:cNvSpPr/>
          <p:nvPr/>
        </p:nvSpPr>
        <p:spPr>
          <a:xfrm>
            <a:off x="6630467" y="3831939"/>
            <a:ext cx="697621" cy="51858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600279" y="3921954"/>
            <a:ext cx="76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12.176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433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519</Words>
  <Application>Microsoft Office PowerPoint</Application>
  <PresentationFormat>Presentazione su schermo (4:3)</PresentationFormat>
  <Paragraphs>147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Amazing Grotesk</vt:lpstr>
      <vt:lpstr>Amazing Grotesk Italic</vt:lpstr>
      <vt:lpstr>Amazing Grotesk Ultra</vt:lpstr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APERTURA DI PROCEDURE FALLIMENTARI E LIQUIDAZIONI COATTE AMMINISTRATIVE (2010-2019)</vt:lpstr>
      <vt:lpstr>Presentazione standard di PowerPoint</vt:lpstr>
      <vt:lpstr>START UP INNOVATIVE NUMERO DI START UP INNOVATIVE OGNI 10.000 IMPRESE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Creativi</dc:creator>
  <cp:lastModifiedBy>Pavanelli Massimo</cp:lastModifiedBy>
  <cp:revision>377</cp:revision>
  <cp:lastPrinted>2019-02-20T10:47:43Z</cp:lastPrinted>
  <dcterms:created xsi:type="dcterms:W3CDTF">2015-05-26T10:45:53Z</dcterms:created>
  <dcterms:modified xsi:type="dcterms:W3CDTF">2020-02-20T07:48:52Z</dcterms:modified>
</cp:coreProperties>
</file>