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9.jpeg" ContentType="image/jpeg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04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04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167292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351800" y="207900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974600" y="207900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29360" y="326016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1351800" y="326016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1974600" y="326016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729360" y="2069640"/>
            <a:ext cx="1841040" cy="22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04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29360" y="1318680"/>
            <a:ext cx="7687800" cy="247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29360" y="2069640"/>
            <a:ext cx="1841040" cy="22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67292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04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04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04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167292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351800" y="207900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1974600" y="207900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729360" y="326016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1351800" y="326016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1974600" y="326016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729360" y="2069640"/>
            <a:ext cx="1841040" cy="22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04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04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729360" y="1318680"/>
            <a:ext cx="7687800" cy="247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167292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04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04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04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167292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1351800" y="207900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1974600" y="207900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729360" y="326016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1351800" y="326016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1974600" y="326016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729360" y="2069640"/>
            <a:ext cx="1841040" cy="2279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04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729360" y="1318680"/>
            <a:ext cx="7687800" cy="247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167292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04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04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04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167292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1351800" y="207900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1974600" y="207900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729360" y="326016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1351800" y="326016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1974600" y="3260160"/>
            <a:ext cx="59256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9360" y="1318680"/>
            <a:ext cx="7687800" cy="2479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672920" y="326016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9360" y="960840"/>
            <a:ext cx="768780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672920" y="2079000"/>
            <a:ext cx="8982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04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9ed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280" cy="487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" name="Group 2"/>
          <p:cNvGrpSpPr/>
          <p:nvPr/>
        </p:nvGrpSpPr>
        <p:grpSpPr>
          <a:xfrm>
            <a:off x="830520" y="1191600"/>
            <a:ext cx="744840" cy="45000"/>
            <a:chOff x="830520" y="1191600"/>
            <a:chExt cx="744840" cy="45000"/>
          </a:xfrm>
        </p:grpSpPr>
        <p:sp>
          <p:nvSpPr>
            <p:cNvPr id="2" name="CustomShape 3"/>
            <p:cNvSpPr/>
            <p:nvPr/>
          </p:nvSpPr>
          <p:spPr>
            <a:xfrm rot="16200000">
              <a:off x="1366560" y="1027800"/>
              <a:ext cx="45000" cy="372240"/>
            </a:xfrm>
            <a:prstGeom prst="rect">
              <a:avLst/>
            </a:prstGeom>
            <a:solidFill>
              <a:srgbClr val="eb56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 rot="16200000">
              <a:off x="995400" y="1026360"/>
              <a:ext cx="45000" cy="375120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7800" cy="534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9143280" cy="48708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3" name="Group 2"/>
          <p:cNvGrpSpPr/>
          <p:nvPr/>
        </p:nvGrpSpPr>
        <p:grpSpPr>
          <a:xfrm>
            <a:off x="830520" y="1191600"/>
            <a:ext cx="744840" cy="45000"/>
            <a:chOff x="830520" y="1191600"/>
            <a:chExt cx="744840" cy="45000"/>
          </a:xfrm>
        </p:grpSpPr>
        <p:sp>
          <p:nvSpPr>
            <p:cNvPr id="44" name="CustomShape 3"/>
            <p:cNvSpPr/>
            <p:nvPr/>
          </p:nvSpPr>
          <p:spPr>
            <a:xfrm rot="16200000">
              <a:off x="1366560" y="1027800"/>
              <a:ext cx="45000" cy="372240"/>
            </a:xfrm>
            <a:prstGeom prst="rect">
              <a:avLst/>
            </a:prstGeom>
            <a:solidFill>
              <a:srgbClr val="eb56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" name="CustomShape 4"/>
            <p:cNvSpPr/>
            <p:nvPr/>
          </p:nvSpPr>
          <p:spPr>
            <a:xfrm rot="16200000">
              <a:off x="995400" y="1026360"/>
              <a:ext cx="45000" cy="375120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6" name="PlaceHolder 5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7800" cy="534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7352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it-IT" sz="4400" spc="-1" strike="noStrike">
                <a:latin typeface="Arial"/>
              </a:rPr>
              <a:t>Fai clic per modificare il formato del testo del titolo</a:t>
            </a:r>
            <a:endParaRPr b="0" lang="it-IT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Arial"/>
              </a:rPr>
              <a:t>Fai clic per modificare il formato del testo della struttura</a:t>
            </a:r>
            <a:endParaRPr b="0" lang="it-IT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800" spc="-1" strike="noStrike">
                <a:latin typeface="Arial"/>
              </a:rPr>
              <a:t>Secondo livello struttura</a:t>
            </a:r>
            <a:endParaRPr b="0" lang="it-IT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400" spc="-1" strike="noStrike">
                <a:latin typeface="Arial"/>
              </a:rPr>
              <a:t>Terzo livello struttura</a:t>
            </a:r>
            <a:endParaRPr b="0" lang="it-IT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latin typeface="Arial"/>
              </a:rPr>
              <a:t>Quarto livello struttura</a:t>
            </a:r>
            <a:endParaRPr b="0" lang="it-IT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Quinto livello struttura</a:t>
            </a:r>
            <a:endParaRPr b="0" lang="it-IT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Sesto livello struttura</a:t>
            </a:r>
            <a:endParaRPr b="0" lang="it-IT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latin typeface="Arial"/>
              </a:rPr>
              <a:t>Settimo livello struttura</a:t>
            </a:r>
            <a:endParaRPr b="0" lang="it-IT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0"/>
            <a:ext cx="9143280" cy="48708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3" name="Group 2"/>
          <p:cNvGrpSpPr/>
          <p:nvPr/>
        </p:nvGrpSpPr>
        <p:grpSpPr>
          <a:xfrm>
            <a:off x="830520" y="1191600"/>
            <a:ext cx="744840" cy="45000"/>
            <a:chOff x="830520" y="1191600"/>
            <a:chExt cx="744840" cy="45000"/>
          </a:xfrm>
        </p:grpSpPr>
        <p:sp>
          <p:nvSpPr>
            <p:cNvPr id="124" name="CustomShape 3"/>
            <p:cNvSpPr/>
            <p:nvPr/>
          </p:nvSpPr>
          <p:spPr>
            <a:xfrm rot="16200000">
              <a:off x="1366560" y="1027800"/>
              <a:ext cx="45000" cy="372240"/>
            </a:xfrm>
            <a:prstGeom prst="rect">
              <a:avLst/>
            </a:prstGeom>
            <a:solidFill>
              <a:srgbClr val="eb5600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" name="CustomShape 4"/>
            <p:cNvSpPr/>
            <p:nvPr/>
          </p:nvSpPr>
          <p:spPr>
            <a:xfrm rot="16200000">
              <a:off x="995400" y="1026360"/>
              <a:ext cx="45000" cy="375120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6" name="PlaceHolder 5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7800" cy="534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1800" spc="-1" strike="noStrike">
                <a:latin typeface="Arial"/>
              </a:rPr>
              <a:t>Fai clic per modificare il formato del testo del titolo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04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040" cy="2260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Fai clic per modificare il formato del testo della struttura</a:t>
            </a:r>
            <a:endParaRPr b="0" lang="it-IT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Secondo livello struttura</a:t>
            </a:r>
            <a:endParaRPr b="0" lang="it-IT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Terzo livello struttura</a:t>
            </a:r>
            <a:endParaRPr b="0" lang="it-IT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latin typeface="Arial"/>
              </a:rPr>
              <a:t>Quarto livello struttura</a:t>
            </a:r>
            <a:endParaRPr b="0" lang="it-IT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Quinto livello struttura</a:t>
            </a:r>
            <a:endParaRPr b="0" lang="it-IT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Sesto livello struttura</a:t>
            </a:r>
            <a:endParaRPr b="0" lang="it-IT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latin typeface="Arial"/>
              </a:rPr>
              <a:t>Settimo livello struttura</a:t>
            </a:r>
            <a:endParaRPr b="0" lang="it-IT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4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29360" y="1322280"/>
            <a:ext cx="8324640" cy="166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it-IT" sz="4200" spc="-1" strike="noStrike">
                <a:solidFill>
                  <a:srgbClr val="45818e"/>
                </a:solidFill>
                <a:latin typeface="Raleway"/>
                <a:ea typeface="Raleway"/>
              </a:rPr>
              <a:t>Nè pro nè contro, semplicemente </a:t>
            </a:r>
            <a:r>
              <a:rPr b="0" lang="it-IT" sz="4200" spc="-1" strike="noStrike">
                <a:solidFill>
                  <a:srgbClr val="ff0000"/>
                </a:solidFill>
                <a:latin typeface="Raleway"/>
                <a:ea typeface="Raleway"/>
              </a:rPr>
              <a:t>RESPONSABILI</a:t>
            </a:r>
            <a:endParaRPr b="0" lang="it-IT" sz="42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729720" y="3173040"/>
            <a:ext cx="7687440" cy="54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595959"/>
                </a:solidFill>
                <a:latin typeface="Lato"/>
                <a:ea typeface="Lato"/>
              </a:rPr>
              <a:t>Croce e delizia per allevatori ed amanti della natura la presenza dei grandi carnivori, spacca l'opinione pubblica ma la giusta ricetta c’è!</a:t>
            </a:r>
            <a:endParaRPr b="0" lang="it-IT" sz="16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607320" y="4200120"/>
            <a:ext cx="8032680" cy="4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45818e"/>
                </a:solidFill>
                <a:latin typeface="Lato"/>
                <a:ea typeface="Lato"/>
              </a:rPr>
              <a:t>GRUPPO CONSILIARE PATT: conferenza stampa del 22 novembre 2019</a:t>
            </a: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729360" y="1322280"/>
            <a:ext cx="7687440" cy="166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it-IT" sz="4200" spc="-1" strike="noStrike">
                <a:solidFill>
                  <a:srgbClr val="45818e"/>
                </a:solidFill>
                <a:latin typeface="Raleway"/>
                <a:ea typeface="Raleway"/>
              </a:rPr>
              <a:t>Va assecondato il </a:t>
            </a:r>
            <a:r>
              <a:rPr b="0" lang="it-IT" sz="4200" spc="-1" strike="noStrike">
                <a:solidFill>
                  <a:srgbClr val="ff0000"/>
                </a:solidFill>
                <a:latin typeface="Raleway"/>
                <a:ea typeface="Raleway"/>
              </a:rPr>
              <a:t>BISOGNO</a:t>
            </a:r>
            <a:r>
              <a:rPr b="1" lang="it-IT" sz="4200" spc="-1" strike="noStrike">
                <a:solidFill>
                  <a:srgbClr val="45818e"/>
                </a:solidFill>
                <a:latin typeface="Raleway"/>
                <a:ea typeface="Raleway"/>
              </a:rPr>
              <a:t> </a:t>
            </a:r>
            <a:r>
              <a:rPr b="0" lang="it-IT" sz="4200" spc="-1" strike="noStrike">
                <a:solidFill>
                  <a:srgbClr val="ff0000"/>
                </a:solidFill>
                <a:latin typeface="Raleway"/>
                <a:ea typeface="Raleway"/>
              </a:rPr>
              <a:t>di INFORMAZIONE </a:t>
            </a:r>
            <a:r>
              <a:rPr b="1" lang="it-IT" sz="4200" spc="-1" strike="noStrike">
                <a:solidFill>
                  <a:srgbClr val="45818e"/>
                </a:solidFill>
                <a:latin typeface="Raleway"/>
                <a:ea typeface="Raleway"/>
              </a:rPr>
              <a:t>della popolazione</a:t>
            </a:r>
            <a:endParaRPr b="0" lang="it-IT" sz="4200" spc="-1" strike="noStrike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729720" y="3553920"/>
            <a:ext cx="7687440" cy="54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595959"/>
                </a:solidFill>
                <a:latin typeface="Lato"/>
                <a:ea typeface="Lato"/>
              </a:rPr>
              <a:t>Stiamo realizzando un programma di informazione sul territorio provinciale</a:t>
            </a:r>
            <a:endParaRPr b="0" lang="it-IT" sz="1600" spc="-1" strike="noStrike">
              <a:latin typeface="Arial"/>
            </a:endParaRPr>
          </a:p>
        </p:txBody>
      </p:sp>
    </p:spTree>
  </p:cSld>
  <p:timing>
    <p:tnLst>
      <p:par>
        <p:cTn id="60" dur="indefinite" restart="never" nodeType="tmRoot">
          <p:childTnLst>
            <p:seq>
              <p:cTn id="6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56;p23" descr=""/>
          <p:cNvPicPr/>
          <p:nvPr/>
        </p:nvPicPr>
        <p:blipFill>
          <a:blip r:embed="rId1"/>
          <a:srcRect l="0" t="0" r="6629" b="0"/>
          <a:stretch/>
        </p:blipFill>
        <p:spPr>
          <a:xfrm>
            <a:off x="1890360" y="3407760"/>
            <a:ext cx="2845440" cy="1735200"/>
          </a:xfrm>
          <a:prstGeom prst="rect">
            <a:avLst/>
          </a:prstGeom>
          <a:ln>
            <a:noFill/>
          </a:ln>
        </p:spPr>
      </p:pic>
      <p:pic>
        <p:nvPicPr>
          <p:cNvPr id="196" name="Google Shape;157;p23" descr=""/>
          <p:cNvPicPr/>
          <p:nvPr/>
        </p:nvPicPr>
        <p:blipFill>
          <a:blip r:embed="rId2"/>
          <a:stretch/>
        </p:blipFill>
        <p:spPr>
          <a:xfrm>
            <a:off x="4503600" y="3407400"/>
            <a:ext cx="2313720" cy="1735200"/>
          </a:xfrm>
          <a:prstGeom prst="rect">
            <a:avLst/>
          </a:prstGeom>
          <a:ln>
            <a:noFill/>
          </a:ln>
        </p:spPr>
      </p:pic>
      <p:sp>
        <p:nvSpPr>
          <p:cNvPr id="197" name="CustomShape 1"/>
          <p:cNvSpPr/>
          <p:nvPr/>
        </p:nvSpPr>
        <p:spPr>
          <a:xfrm>
            <a:off x="729360" y="1242360"/>
            <a:ext cx="768780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it-IT" sz="2600" spc="-1" strike="noStrike">
                <a:solidFill>
                  <a:srgbClr val="45818e"/>
                </a:solidFill>
                <a:latin typeface="Raleway"/>
                <a:ea typeface="Raleway"/>
              </a:rPr>
              <a:t>Calendario </a:t>
            </a:r>
            <a:endParaRPr b="0" lang="it-IT" sz="26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729360" y="1735920"/>
            <a:ext cx="3773520" cy="180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it-IT" sz="1300" spc="-1" strike="noStrike">
                <a:solidFill>
                  <a:srgbClr val="595959"/>
                </a:solidFill>
                <a:latin typeface="Lato"/>
                <a:ea typeface="Lato"/>
              </a:rPr>
              <a:t>9 OTTOBRE PALU’ DEL FERSINA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0" lang="it-IT" sz="1300" spc="-1" strike="noStrike">
                <a:solidFill>
                  <a:srgbClr val="595959"/>
                </a:solidFill>
                <a:latin typeface="Lato"/>
                <a:ea typeface="Lato"/>
              </a:rPr>
              <a:t>15 OTTOBRE RONCHI  Vals.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</a:pPr>
            <a:r>
              <a:rPr b="0" lang="it-IT" sz="1300" spc="-1" strike="noStrike">
                <a:solidFill>
                  <a:srgbClr val="595959"/>
                </a:solidFill>
                <a:latin typeface="Lato"/>
                <a:ea typeface="Lato"/>
              </a:rPr>
              <a:t>23 OTTOBRE LAVARONE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it-IT" sz="1300" spc="-1" strike="noStrike">
                <a:solidFill>
                  <a:srgbClr val="595959"/>
                </a:solidFill>
                <a:latin typeface="Lato"/>
                <a:ea typeface="Lato"/>
              </a:rPr>
              <a:t>12 NOVEMBRE CAVEDINE</a:t>
            </a:r>
            <a:endParaRPr b="0" lang="it-IT" sz="1300" spc="-1" strike="noStrike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4643640" y="1649880"/>
            <a:ext cx="3773520" cy="226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15000"/>
              </a:lnSpc>
            </a:pPr>
            <a:r>
              <a:rPr b="0" lang="it-IT" sz="1300" spc="-1" strike="noStrike">
                <a:solidFill>
                  <a:srgbClr val="595959"/>
                </a:solidFill>
                <a:latin typeface="Lato"/>
                <a:ea typeface="Lato"/>
              </a:rPr>
              <a:t>30 NOVEMBRE CALAMENTO 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it-IT" sz="1300" spc="-1" strike="noStrike">
                <a:solidFill>
                  <a:srgbClr val="595959"/>
                </a:solidFill>
                <a:latin typeface="Lato"/>
                <a:ea typeface="Lato"/>
              </a:rPr>
              <a:t>2 DICEMBRE PREDAZZO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it-IT" sz="1300" spc="-1" strike="noStrike">
                <a:solidFill>
                  <a:srgbClr val="595959"/>
                </a:solidFill>
                <a:latin typeface="Lato"/>
                <a:ea typeface="Lato"/>
              </a:rPr>
              <a:t>3 DICEMBRE AVIO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r>
              <a:rPr b="0" lang="it-IT" sz="1300" spc="-1" strike="noStrike">
                <a:solidFill>
                  <a:srgbClr val="595959"/>
                </a:solidFill>
                <a:latin typeface="Lato"/>
                <a:ea typeface="Lato"/>
              </a:rPr>
              <a:t>da definire CLES e VAL DI SOLE</a:t>
            </a:r>
            <a:endParaRPr b="0" lang="it-IT" sz="13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endParaRPr b="0" lang="it-IT" sz="1300" spc="-1" strike="noStrike">
              <a:latin typeface="Arial"/>
            </a:endParaRPr>
          </a:p>
        </p:txBody>
      </p:sp>
      <p:pic>
        <p:nvPicPr>
          <p:cNvPr id="200" name="Google Shape;161;p23" descr=""/>
          <p:cNvPicPr/>
          <p:nvPr/>
        </p:nvPicPr>
        <p:blipFill>
          <a:blip r:embed="rId3"/>
          <a:stretch/>
        </p:blipFill>
        <p:spPr>
          <a:xfrm>
            <a:off x="0" y="3407400"/>
            <a:ext cx="2313720" cy="1735200"/>
          </a:xfrm>
          <a:prstGeom prst="rect">
            <a:avLst/>
          </a:prstGeom>
          <a:ln>
            <a:noFill/>
          </a:ln>
        </p:spPr>
      </p:pic>
      <p:pic>
        <p:nvPicPr>
          <p:cNvPr id="201" name="Google Shape;162;p23" descr=""/>
          <p:cNvPicPr/>
          <p:nvPr/>
        </p:nvPicPr>
        <p:blipFill>
          <a:blip r:embed="rId4"/>
          <a:stretch/>
        </p:blipFill>
        <p:spPr>
          <a:xfrm>
            <a:off x="6829560" y="3407760"/>
            <a:ext cx="2313720" cy="1735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2" dur="indefinite" restart="never" nodeType="tmRoot">
          <p:childTnLst>
            <p:seq>
              <p:cTn id="6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93;p14" descr=""/>
          <p:cNvPicPr/>
          <p:nvPr/>
        </p:nvPicPr>
        <p:blipFill>
          <a:blip r:embed="rId1"/>
          <a:stretch/>
        </p:blipFill>
        <p:spPr>
          <a:xfrm>
            <a:off x="2146320" y="504720"/>
            <a:ext cx="6415920" cy="4637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98;p15" descr=""/>
          <p:cNvPicPr/>
          <p:nvPr/>
        </p:nvPicPr>
        <p:blipFill>
          <a:blip r:embed="rId1"/>
          <a:srcRect l="6671" t="0" r="7798" b="0"/>
          <a:stretch/>
        </p:blipFill>
        <p:spPr>
          <a:xfrm>
            <a:off x="2143080" y="499320"/>
            <a:ext cx="6466680" cy="464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03;p16" descr=""/>
          <p:cNvPicPr/>
          <p:nvPr/>
        </p:nvPicPr>
        <p:blipFill>
          <a:blip r:embed="rId1"/>
          <a:stretch/>
        </p:blipFill>
        <p:spPr>
          <a:xfrm>
            <a:off x="2286000" y="495360"/>
            <a:ext cx="6197040" cy="4647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705240" y="1273680"/>
            <a:ext cx="8278920" cy="168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it-IT" sz="4200" spc="-1" strike="noStrike">
                <a:solidFill>
                  <a:srgbClr val="45818e"/>
                </a:solidFill>
                <a:latin typeface="Raleway"/>
                <a:ea typeface="Raleway"/>
              </a:rPr>
              <a:t>Si deve </a:t>
            </a:r>
            <a:r>
              <a:rPr b="0" lang="it-IT" sz="4200" spc="-1" strike="noStrike">
                <a:solidFill>
                  <a:srgbClr val="ff0000"/>
                </a:solidFill>
                <a:latin typeface="Raleway"/>
                <a:ea typeface="Raleway"/>
              </a:rPr>
              <a:t>PUNTARE AL MINIMO IMPATTO </a:t>
            </a:r>
            <a:r>
              <a:rPr b="1" lang="it-IT" sz="4200" spc="-1" strike="noStrike">
                <a:solidFill>
                  <a:srgbClr val="45818e"/>
                </a:solidFill>
                <a:latin typeface="Raleway"/>
                <a:ea typeface="Raleway"/>
              </a:rPr>
              <a:t>dei carnivori sulle attività zootecniche con:</a:t>
            </a:r>
            <a:endParaRPr b="0" lang="it-IT" sz="42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584640" y="3125880"/>
            <a:ext cx="8519760" cy="153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29400">
              <a:lnSpc>
                <a:spcPct val="100000"/>
              </a:lnSpc>
              <a:buClr>
                <a:srgbClr val="000000"/>
              </a:buClr>
              <a:buFont typeface="Lato"/>
              <a:buChar char="●"/>
            </a:pPr>
            <a:r>
              <a:rPr b="0" lang="it-IT" sz="1600" spc="-1" strike="noStrike">
                <a:solidFill>
                  <a:srgbClr val="000000"/>
                </a:solidFill>
                <a:latin typeface="Lato"/>
                <a:ea typeface="Lato"/>
              </a:rPr>
              <a:t>Monitoraggio </a:t>
            </a:r>
            <a:endParaRPr b="0" lang="it-IT" sz="1600" spc="-1" strike="noStrike">
              <a:latin typeface="Arial"/>
            </a:endParaRPr>
          </a:p>
          <a:p>
            <a:pPr marL="457200" indent="-329400">
              <a:lnSpc>
                <a:spcPct val="100000"/>
              </a:lnSpc>
              <a:buClr>
                <a:srgbClr val="000000"/>
              </a:buClr>
              <a:buFont typeface="Lato"/>
              <a:buChar char="●"/>
            </a:pPr>
            <a:r>
              <a:rPr b="0" lang="it-IT" sz="1600" spc="-1" strike="noStrike">
                <a:solidFill>
                  <a:srgbClr val="000000"/>
                </a:solidFill>
                <a:latin typeface="Lato"/>
                <a:ea typeface="Lato"/>
              </a:rPr>
              <a:t>Formazione informazione</a:t>
            </a:r>
            <a:endParaRPr b="0" lang="it-IT" sz="1600" spc="-1" strike="noStrike">
              <a:latin typeface="Arial"/>
            </a:endParaRPr>
          </a:p>
          <a:p>
            <a:pPr marL="457200" indent="-329400">
              <a:lnSpc>
                <a:spcPct val="100000"/>
              </a:lnSpc>
              <a:buClr>
                <a:srgbClr val="000000"/>
              </a:buClr>
              <a:buFont typeface="Lato"/>
              <a:buChar char="●"/>
            </a:pPr>
            <a:r>
              <a:rPr b="0" lang="it-IT" sz="1600" spc="-1" strike="noStrike">
                <a:solidFill>
                  <a:srgbClr val="000000"/>
                </a:solidFill>
                <a:latin typeface="Lato"/>
                <a:ea typeface="Lato"/>
              </a:rPr>
              <a:t>Indennizzo del danno</a:t>
            </a:r>
            <a:endParaRPr b="0" lang="it-IT" sz="1600" spc="-1" strike="noStrike">
              <a:latin typeface="Arial"/>
            </a:endParaRPr>
          </a:p>
          <a:p>
            <a:pPr marL="457200" indent="-329400">
              <a:lnSpc>
                <a:spcPct val="100000"/>
              </a:lnSpc>
              <a:buClr>
                <a:srgbClr val="000000"/>
              </a:buClr>
              <a:buFont typeface="Lato"/>
              <a:buChar char="●"/>
            </a:pPr>
            <a:r>
              <a:rPr b="0" lang="it-IT" sz="1600" spc="-1" strike="noStrike">
                <a:solidFill>
                  <a:srgbClr val="000000"/>
                </a:solidFill>
                <a:latin typeface="Lato"/>
                <a:ea typeface="Lato"/>
              </a:rPr>
              <a:t>Prevenzione del danno</a:t>
            </a:r>
            <a:endParaRPr b="0" lang="it-IT" sz="1600" spc="-1" strike="noStrike">
              <a:latin typeface="Arial"/>
            </a:endParaRPr>
          </a:p>
          <a:p>
            <a:pPr marL="457200" indent="-329400">
              <a:lnSpc>
                <a:spcPct val="100000"/>
              </a:lnSpc>
              <a:buClr>
                <a:srgbClr val="000000"/>
              </a:buClr>
              <a:buFont typeface="Lato"/>
              <a:buChar char="●"/>
            </a:pPr>
            <a:r>
              <a:rPr b="0" lang="it-IT" sz="1600" spc="-1" strike="noStrike">
                <a:solidFill>
                  <a:srgbClr val="000000"/>
                </a:solidFill>
                <a:latin typeface="Lato"/>
                <a:ea typeface="Lato"/>
              </a:rPr>
              <a:t>Azioni di sostegno alla categoria</a:t>
            </a:r>
            <a:endParaRPr b="0" lang="it-IT" sz="1600" spc="-1" strike="noStrike">
              <a:latin typeface="Arial"/>
            </a:endParaRPr>
          </a:p>
          <a:p>
            <a:pPr marL="457200" indent="-329400">
              <a:lnSpc>
                <a:spcPct val="100000"/>
              </a:lnSpc>
              <a:buClr>
                <a:srgbClr val="000000"/>
              </a:buClr>
              <a:buFont typeface="Lato"/>
              <a:buChar char="●"/>
            </a:pPr>
            <a:r>
              <a:rPr b="0" lang="it-IT" sz="1600" spc="-1" strike="noStrike">
                <a:solidFill>
                  <a:srgbClr val="000000"/>
                </a:solidFill>
                <a:latin typeface="Lato"/>
                <a:ea typeface="Lato"/>
              </a:rPr>
              <a:t>Interventi normativi e gestionali che salvaguardino le specie ma proteggano uomo e attività produttive da soggetti dannosi e/o pericolosi</a:t>
            </a:r>
            <a:endParaRPr b="0" lang="it-IT" sz="16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1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1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10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" dur="10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692640" y="1317240"/>
            <a:ext cx="8519760" cy="219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it-IT" sz="4200" spc="-1" strike="noStrike">
                <a:solidFill>
                  <a:srgbClr val="45818e"/>
                </a:solidFill>
                <a:latin typeface="Raleway"/>
                <a:ea typeface="Raleway"/>
              </a:rPr>
              <a:t>Il miglior risultato è stato raggiunto con l’ingrediente principale di ogni cosa che funziona bene in Trentino</a:t>
            </a:r>
            <a:endParaRPr b="0" lang="it-IT" sz="42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665280" y="3908520"/>
            <a:ext cx="8519760" cy="59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it-IT" sz="4200" spc="-1" strike="noStrike">
                <a:solidFill>
                  <a:srgbClr val="000000"/>
                </a:solidFill>
                <a:latin typeface="Raleway"/>
                <a:ea typeface="Raleway"/>
              </a:rPr>
              <a:t>La nostra</a:t>
            </a:r>
            <a:r>
              <a:rPr b="0" lang="it-IT" sz="4200" spc="-1" strike="noStrike">
                <a:solidFill>
                  <a:srgbClr val="595959"/>
                </a:solidFill>
                <a:latin typeface="Raleway"/>
                <a:ea typeface="Raleway"/>
              </a:rPr>
              <a:t> </a:t>
            </a:r>
            <a:r>
              <a:rPr b="0" lang="it-IT" sz="4200" spc="-1" strike="noStrike">
                <a:solidFill>
                  <a:srgbClr val="ff0000"/>
                </a:solidFill>
                <a:latin typeface="Raleway"/>
                <a:ea typeface="Raleway"/>
              </a:rPr>
              <a:t>AUTONOMIA</a:t>
            </a:r>
            <a:r>
              <a:rPr b="0" lang="it-IT" sz="4200" spc="-1" strike="noStrike">
                <a:solidFill>
                  <a:srgbClr val="595959"/>
                </a:solidFill>
                <a:latin typeface="Raleway"/>
                <a:ea typeface="Raleway"/>
              </a:rPr>
              <a:t> </a:t>
            </a:r>
            <a:endParaRPr b="0" lang="it-IT" sz="42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" dur="29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20;p19" descr=""/>
          <p:cNvPicPr/>
          <p:nvPr/>
        </p:nvPicPr>
        <p:blipFill>
          <a:blip r:embed="rId1"/>
          <a:stretch/>
        </p:blipFill>
        <p:spPr>
          <a:xfrm>
            <a:off x="1509480" y="0"/>
            <a:ext cx="4770000" cy="5142960"/>
          </a:xfrm>
          <a:prstGeom prst="rect">
            <a:avLst/>
          </a:prstGeom>
          <a:ln>
            <a:noFill/>
          </a:ln>
        </p:spPr>
      </p:pic>
      <p:sp>
        <p:nvSpPr>
          <p:cNvPr id="176" name="CustomShape 1"/>
          <p:cNvSpPr/>
          <p:nvPr/>
        </p:nvSpPr>
        <p:spPr>
          <a:xfrm flipH="1" rot="10800000">
            <a:off x="4386240" y="2705760"/>
            <a:ext cx="1224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2"/>
          <p:cNvSpPr/>
          <p:nvPr/>
        </p:nvSpPr>
        <p:spPr>
          <a:xfrm flipH="1" rot="10800000">
            <a:off x="5604120" y="3283920"/>
            <a:ext cx="226080" cy="2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3"/>
          <p:cNvSpPr/>
          <p:nvPr/>
        </p:nvSpPr>
        <p:spPr>
          <a:xfrm flipH="1" rot="10800000">
            <a:off x="8161560" y="3526920"/>
            <a:ext cx="2284920" cy="24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4"/>
          <p:cNvSpPr/>
          <p:nvPr/>
        </p:nvSpPr>
        <p:spPr>
          <a:xfrm>
            <a:off x="1922760" y="3611520"/>
            <a:ext cx="3944160" cy="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5"/>
          <p:cNvSpPr/>
          <p:nvPr/>
        </p:nvSpPr>
        <p:spPr>
          <a:xfrm>
            <a:off x="1931040" y="3720960"/>
            <a:ext cx="3935880" cy="12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48" dur="indefinite" restart="never" nodeType="tmRoot">
          <p:childTnLst>
            <p:seq>
              <p:cTn id="4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729360" y="1322280"/>
            <a:ext cx="7687440" cy="166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it-IT" sz="4200" spc="-1" strike="noStrike">
                <a:solidFill>
                  <a:srgbClr val="45818e"/>
                </a:solidFill>
                <a:latin typeface="Raleway"/>
                <a:ea typeface="Raleway"/>
              </a:rPr>
              <a:t>Cosa manca dunque a poter </a:t>
            </a:r>
            <a:r>
              <a:rPr b="0" lang="it-IT" sz="4200" spc="-1" strike="noStrike">
                <a:solidFill>
                  <a:srgbClr val="ff0000"/>
                </a:solidFill>
                <a:latin typeface="Raleway"/>
                <a:ea typeface="Raleway"/>
              </a:rPr>
              <a:t>COMPLETARE</a:t>
            </a:r>
            <a:r>
              <a:rPr b="1" lang="it-IT" sz="4200" spc="-1" strike="noStrike">
                <a:solidFill>
                  <a:srgbClr val="45818e"/>
                </a:solidFill>
                <a:latin typeface="Raleway"/>
                <a:ea typeface="Raleway"/>
              </a:rPr>
              <a:t> il quadro di </a:t>
            </a:r>
            <a:r>
              <a:rPr b="0" lang="it-IT" sz="4200" spc="-1" strike="noStrike">
                <a:solidFill>
                  <a:srgbClr val="ff0000"/>
                </a:solidFill>
                <a:latin typeface="Raleway"/>
                <a:ea typeface="Raleway"/>
              </a:rPr>
              <a:t>GESTIONE</a:t>
            </a:r>
            <a:r>
              <a:rPr b="1" lang="it-IT" sz="4200" spc="-1" strike="noStrike">
                <a:solidFill>
                  <a:srgbClr val="45818e"/>
                </a:solidFill>
                <a:latin typeface="Raleway"/>
                <a:ea typeface="Raleway"/>
              </a:rPr>
              <a:t>?</a:t>
            </a:r>
            <a:endParaRPr b="0" lang="it-IT" sz="42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729720" y="3477600"/>
            <a:ext cx="7687440" cy="54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it-IT" sz="1600" spc="-1" strike="noStrike">
                <a:solidFill>
                  <a:srgbClr val="595959"/>
                </a:solidFill>
                <a:latin typeface="Lato"/>
                <a:ea typeface="Lato"/>
              </a:rPr>
              <a:t>Ancora un piccolo ma fondamentale passo</a:t>
            </a:r>
            <a:endParaRPr b="0" lang="it-IT" sz="1600" spc="-1" strike="noStrike">
              <a:latin typeface="Arial"/>
            </a:endParaRPr>
          </a:p>
        </p:txBody>
      </p:sp>
    </p:spTree>
  </p:cSld>
  <p:timing>
    <p:tnLst>
      <p:par>
        <p:cTn id="50" dur="indefinite" restart="never" nodeType="tmRoot">
          <p:childTnLst>
            <p:seq>
              <p:cTn id="51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36;p21" descr=""/>
          <p:cNvPicPr/>
          <p:nvPr/>
        </p:nvPicPr>
        <p:blipFill>
          <a:blip r:embed="rId1"/>
          <a:srcRect l="10260" t="15104" r="7266" b="4409"/>
          <a:stretch/>
        </p:blipFill>
        <p:spPr>
          <a:xfrm>
            <a:off x="576000" y="766800"/>
            <a:ext cx="8061840" cy="441720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-160920" y="114480"/>
            <a:ext cx="9508680" cy="34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14000"/>
              </a:lnSpc>
            </a:pPr>
            <a:r>
              <a:rPr b="1" lang="it-IT" sz="2900" spc="-1" strike="noStrike">
                <a:solidFill>
                  <a:srgbClr val="000000"/>
                </a:solidFill>
                <a:latin typeface="Arial"/>
                <a:ea typeface="Arial"/>
              </a:rPr>
              <a:t>Gestione razionale del conflitto: ci vuole un PIANO!</a:t>
            </a:r>
            <a:endParaRPr b="0" lang="it-IT" sz="29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it-IT" sz="2900" spc="-1" strike="noStrike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3556440" y="619920"/>
            <a:ext cx="5586840" cy="2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15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  <a:ea typeface="Calibri"/>
              </a:rPr>
              <a:t>Analisi del fenomeno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2371320" y="1193040"/>
            <a:ext cx="6771960" cy="2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15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  <a:ea typeface="Calibri"/>
              </a:rPr>
              <a:t>Definizione delle aree e categorie più a rischio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87" name="CustomShape 4"/>
          <p:cNvSpPr/>
          <p:nvPr/>
        </p:nvSpPr>
        <p:spPr>
          <a:xfrm>
            <a:off x="2618640" y="1794960"/>
            <a:ext cx="6524640" cy="2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15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  <a:ea typeface="Calibri"/>
              </a:rPr>
              <a:t>Definizione di una strategia di intervento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2853360" y="2387520"/>
            <a:ext cx="6289920" cy="2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15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  <a:ea typeface="Calibri"/>
              </a:rPr>
              <a:t>Programmazione di soluzioni ad hoc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89" name="CustomShape 6"/>
          <p:cNvSpPr/>
          <p:nvPr/>
        </p:nvSpPr>
        <p:spPr>
          <a:xfrm>
            <a:off x="912600" y="2980080"/>
            <a:ext cx="8231040" cy="2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15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  <a:ea typeface="Calibri"/>
              </a:rPr>
              <a:t>Individuazione di soluzioni specifiche per ogni macrotipologia di allevamento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15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90" name="CustomShape 7"/>
          <p:cNvSpPr/>
          <p:nvPr/>
        </p:nvSpPr>
        <p:spPr>
          <a:xfrm>
            <a:off x="536400" y="3562920"/>
            <a:ext cx="8061840" cy="2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15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  <a:ea typeface="Calibri"/>
              </a:rPr>
              <a:t>Individuazione e FINANZIAMENTO degli strumenti più idonei per gli interventi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91" name="CustomShape 8"/>
          <p:cNvSpPr/>
          <p:nvPr/>
        </p:nvSpPr>
        <p:spPr>
          <a:xfrm>
            <a:off x="536400" y="4155480"/>
            <a:ext cx="8061840" cy="26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15000"/>
              </a:lnSpc>
            </a:pPr>
            <a:r>
              <a:rPr b="0" lang="it-IT" sz="1800" spc="-1" strike="noStrike">
                <a:solidFill>
                  <a:srgbClr val="ffffff"/>
                </a:solidFill>
                <a:latin typeface="Calibri"/>
                <a:ea typeface="Calibri"/>
              </a:rPr>
              <a:t>Formazione organizzazione del personale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92" name="CustomShape 9"/>
          <p:cNvSpPr/>
          <p:nvPr/>
        </p:nvSpPr>
        <p:spPr>
          <a:xfrm>
            <a:off x="536400" y="4667400"/>
            <a:ext cx="8061840" cy="342360"/>
          </a:xfrm>
          <a:prstGeom prst="rect">
            <a:avLst/>
          </a:prstGeom>
          <a:solidFill>
            <a:srgbClr val="ffffff"/>
          </a:solidFill>
          <a:ln w="19080">
            <a:solidFill>
              <a:srgbClr val="3d85c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15000"/>
              </a:lnSpc>
            </a:pPr>
            <a:r>
              <a:rPr b="0" lang="it-IT" sz="1800" spc="-1" strike="noStrike">
                <a:solidFill>
                  <a:srgbClr val="666666"/>
                </a:solidFill>
                <a:latin typeface="Calibri"/>
                <a:ea typeface="Calibri"/>
              </a:rPr>
              <a:t>Costruzione ed adozione definitiva del</a:t>
            </a:r>
            <a:r>
              <a:rPr b="0" lang="it-IT" sz="18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b="1" lang="it-IT" sz="1800" spc="-1" strike="noStrike">
                <a:solidFill>
                  <a:srgbClr val="ff0000"/>
                </a:solidFill>
                <a:latin typeface="Calibri"/>
                <a:ea typeface="Calibri"/>
              </a:rPr>
              <a:t>PIANO DI GESTIONE DEI GRANDI CARNIVORI</a:t>
            </a:r>
            <a:r>
              <a:rPr b="0" lang="it-IT" sz="18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 b="0" lang="it-IT" sz="1800" spc="-1" strike="noStrike"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it-IT" sz="1800" spc="-1" strike="noStrike">
              <a:latin typeface="Arial"/>
            </a:endParaRPr>
          </a:p>
        </p:txBody>
      </p:sp>
    </p:spTree>
  </p:cSld>
  <p:timing>
    <p:tnLst>
      <p:par>
        <p:cTn id="52" dur="indefinite" restart="never" nodeType="tmRoot">
          <p:childTnLst>
            <p:seq>
              <p:cTn id="53" dur="indefinite" nodeType="mainSeq"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27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27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LibreOffice/6.0.6.2$Windows_X86_64 LibreOffice_project/0c292870b25a325b5ed35f6b45599d2ea4458e77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it-IT</dc:language>
  <cp:lastModifiedBy/>
  <dcterms:modified xsi:type="dcterms:W3CDTF">2019-11-22T11:05:26Z</dcterms:modified>
  <cp:revision>3</cp:revision>
  <dc:subject/>
  <dc:title/>
</cp:coreProperties>
</file>