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18.xml" ContentType="application/vnd.openxmlformats-officedocument.theme+xml"/>
  <Override PartName="/ppt/slideLayouts/slideLayout24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theme/theme14.xml" ContentType="application/vnd.openxmlformats-officedocument.theme+xml"/>
  <Override PartName="/ppt/theme/theme25.xml" ContentType="application/vnd.openxmlformats-officedocument.theme+xml"/>
  <Override PartName="/ppt/theme/theme21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theme/theme4.xml" ContentType="application/vnd.openxmlformats-officedocument.them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9.xml" ContentType="application/vnd.openxmlformats-officedocument.theme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Masters/slideMaster14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17.xml" ContentType="application/vnd.openxmlformats-officedocument.theme+xml"/>
  <Override PartName="/ppt/slideLayouts/slideLayout21.xml" ContentType="application/vnd.openxmlformats-officedocument.presentationml.slideLayout+xml"/>
  <Override PartName="/ppt/theme/theme26.xml" ContentType="application/vnd.openxmlformats-officedocument.theme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theme/theme24.xml" ContentType="application/vnd.openxmlformats-officedocument.theme+xml"/>
  <Default Extension="vml" ContentType="application/vnd.openxmlformats-officedocument.vmlDrawing"/>
  <Default Extension="gif" ContentType="image/gi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theme/theme22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theme/theme11.xml" ContentType="application/vnd.openxmlformats-officedocument.theme+xml"/>
  <Override PartName="/ppt/theme/theme20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theme/theme23.xml" ContentType="application/vnd.openxmlformats-officedocument.theme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854" r:id="rId2"/>
    <p:sldMasterId id="2147483842" r:id="rId3"/>
    <p:sldMasterId id="2147483827" r:id="rId4"/>
    <p:sldMasterId id="2147483983" r:id="rId5"/>
    <p:sldMasterId id="2147483985" r:id="rId6"/>
    <p:sldMasterId id="2147483987" r:id="rId7"/>
    <p:sldMasterId id="2147483989" r:id="rId8"/>
    <p:sldMasterId id="2147483991" r:id="rId9"/>
    <p:sldMasterId id="2147483993" r:id="rId10"/>
    <p:sldMasterId id="2147483995" r:id="rId11"/>
    <p:sldMasterId id="2147483997" r:id="rId12"/>
    <p:sldMasterId id="2147483999" r:id="rId13"/>
    <p:sldMasterId id="2147484001" r:id="rId14"/>
    <p:sldMasterId id="2147484003" r:id="rId15"/>
    <p:sldMasterId id="2147484005" r:id="rId16"/>
    <p:sldMasterId id="2147484007" r:id="rId17"/>
    <p:sldMasterId id="2147484009" r:id="rId18"/>
    <p:sldMasterId id="2147484011" r:id="rId19"/>
    <p:sldMasterId id="2147484013" r:id="rId20"/>
    <p:sldMasterId id="2147484015" r:id="rId21"/>
    <p:sldMasterId id="2147484017" r:id="rId22"/>
    <p:sldMasterId id="2147484019" r:id="rId23"/>
    <p:sldMasterId id="2147484021" r:id="rId24"/>
  </p:sldMasterIdLst>
  <p:notesMasterIdLst>
    <p:notesMasterId r:id="rId77"/>
  </p:notesMasterIdLst>
  <p:handoutMasterIdLst>
    <p:handoutMasterId r:id="rId78"/>
  </p:handoutMasterIdLst>
  <p:sldIdLst>
    <p:sldId id="577" r:id="rId25"/>
    <p:sldId id="576" r:id="rId26"/>
    <p:sldId id="586" r:id="rId27"/>
    <p:sldId id="588" r:id="rId28"/>
    <p:sldId id="589" r:id="rId29"/>
    <p:sldId id="638" r:id="rId30"/>
    <p:sldId id="591" r:id="rId31"/>
    <p:sldId id="592" r:id="rId32"/>
    <p:sldId id="623" r:id="rId33"/>
    <p:sldId id="635" r:id="rId34"/>
    <p:sldId id="593" r:id="rId35"/>
    <p:sldId id="594" r:id="rId36"/>
    <p:sldId id="595" r:id="rId37"/>
    <p:sldId id="596" r:id="rId38"/>
    <p:sldId id="597" r:id="rId39"/>
    <p:sldId id="598" r:id="rId40"/>
    <p:sldId id="599" r:id="rId41"/>
    <p:sldId id="600" r:id="rId42"/>
    <p:sldId id="601" r:id="rId43"/>
    <p:sldId id="617" r:id="rId44"/>
    <p:sldId id="618" r:id="rId45"/>
    <p:sldId id="621" r:id="rId46"/>
    <p:sldId id="620" r:id="rId47"/>
    <p:sldId id="639" r:id="rId48"/>
    <p:sldId id="619" r:id="rId49"/>
    <p:sldId id="602" r:id="rId50"/>
    <p:sldId id="603" r:id="rId51"/>
    <p:sldId id="604" r:id="rId52"/>
    <p:sldId id="605" r:id="rId53"/>
    <p:sldId id="606" r:id="rId54"/>
    <p:sldId id="607" r:id="rId55"/>
    <p:sldId id="608" r:id="rId56"/>
    <p:sldId id="609" r:id="rId57"/>
    <p:sldId id="610" r:id="rId58"/>
    <p:sldId id="611" r:id="rId59"/>
    <p:sldId id="612" r:id="rId60"/>
    <p:sldId id="613" r:id="rId61"/>
    <p:sldId id="614" r:id="rId62"/>
    <p:sldId id="615" r:id="rId63"/>
    <p:sldId id="629" r:id="rId64"/>
    <p:sldId id="624" r:id="rId65"/>
    <p:sldId id="625" r:id="rId66"/>
    <p:sldId id="626" r:id="rId67"/>
    <p:sldId id="627" r:id="rId68"/>
    <p:sldId id="628" r:id="rId69"/>
    <p:sldId id="630" r:id="rId70"/>
    <p:sldId id="632" r:id="rId71"/>
    <p:sldId id="633" r:id="rId72"/>
    <p:sldId id="631" r:id="rId73"/>
    <p:sldId id="616" r:id="rId74"/>
    <p:sldId id="636" r:id="rId75"/>
    <p:sldId id="637" r:id="rId76"/>
  </p:sldIdLst>
  <p:sldSz cx="9132888" cy="5137150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388938" indent="682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777875" indent="13652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166813" indent="2047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557338" indent="2714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18" userDrawn="1">
          <p15:clr>
            <a:srgbClr val="A4A3A4"/>
          </p15:clr>
        </p15:guide>
        <p15:guide id="2" pos="287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scaleToFitPaper="1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A600"/>
    <a:srgbClr val="009FDA"/>
    <a:srgbClr val="187CBD"/>
    <a:srgbClr val="EA5045"/>
    <a:srgbClr val="C6E8F4"/>
    <a:srgbClr val="91CC4E"/>
    <a:srgbClr val="494949"/>
    <a:srgbClr val="FFCC00"/>
    <a:srgbClr val="1E8DB8"/>
    <a:srgbClr val="0D4C6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4994" autoAdjust="0"/>
    <p:restoredTop sz="94660" autoAdjust="0"/>
  </p:normalViewPr>
  <p:slideViewPr>
    <p:cSldViewPr snapToGrid="0">
      <p:cViewPr>
        <p:scale>
          <a:sx n="100" d="100"/>
          <a:sy n="100" d="100"/>
        </p:scale>
        <p:origin x="-154" y="-221"/>
      </p:cViewPr>
      <p:guideLst>
        <p:guide orient="horz" pos="1618"/>
        <p:guide pos="28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20" d="100"/>
        <a:sy n="20" d="100"/>
      </p:scale>
      <p:origin x="0" y="-97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76" Type="http://schemas.openxmlformats.org/officeDocument/2006/relationships/slide" Target="slides/slide5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slide" Target="slides/slide42.xml"/><Relationship Id="rId74" Type="http://schemas.openxmlformats.org/officeDocument/2006/relationships/slide" Target="slides/slide50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7.xml"/><Relationship Id="rId82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867A800-9061-466E-9483-2DC6C71D30DD}" type="datetimeFigureOut">
              <a:rPr lang="it-IT"/>
              <a:pPr>
                <a:defRPr/>
              </a:pPr>
              <a:t>11/01/2020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D0BD99E-8805-4862-A893-2DC88781F292}" type="slidenum">
              <a:rPr lang="it-IT" altLang="it-IT"/>
              <a:pPr>
                <a:defRPr/>
              </a:pPr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xmlns="" val="1354377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0218683-DFAD-4178-B3D4-C6B24FFA7848}" type="datetimeFigureOut">
              <a:rPr lang="en-GB"/>
              <a:pPr>
                <a:defRPr/>
              </a:pPr>
              <a:t>11/01/2020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445E90A-AD97-489A-A556-5C66675310C2}" type="slidenum">
              <a:rPr lang="en-GB" altLang="it-IT"/>
              <a:pPr>
                <a:defRPr/>
              </a:pPr>
              <a:t>‹N›</a:t>
            </a:fld>
            <a:endParaRPr lang="en-GB" altLang="it-IT" dirty="0"/>
          </a:p>
        </p:txBody>
      </p:sp>
    </p:spTree>
    <p:extLst>
      <p:ext uri="{BB962C8B-B14F-4D97-AF65-F5344CB8AC3E}">
        <p14:creationId xmlns:p14="http://schemas.microsoft.com/office/powerpoint/2010/main" xmlns="" val="23057226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89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78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681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73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7215" algn="l" defTabSz="778886" rtl="0" eaLnBrk="1" latinLnBrk="0" hangingPunct="1">
      <a:defRPr sz="1022" kern="1200">
        <a:solidFill>
          <a:schemeClr val="tx1"/>
        </a:solidFill>
        <a:latin typeface="+mn-lt"/>
        <a:ea typeface="+mn-ea"/>
        <a:cs typeface="+mn-cs"/>
      </a:defRPr>
    </a:lvl6pPr>
    <a:lvl7pPr marL="2336658" algn="l" defTabSz="778886" rtl="0" eaLnBrk="1" latinLnBrk="0" hangingPunct="1">
      <a:defRPr sz="1022" kern="1200">
        <a:solidFill>
          <a:schemeClr val="tx1"/>
        </a:solidFill>
        <a:latin typeface="+mn-lt"/>
        <a:ea typeface="+mn-ea"/>
        <a:cs typeface="+mn-cs"/>
      </a:defRPr>
    </a:lvl7pPr>
    <a:lvl8pPr marL="2726101" algn="l" defTabSz="778886" rtl="0" eaLnBrk="1" latinLnBrk="0" hangingPunct="1">
      <a:defRPr sz="1022" kern="1200">
        <a:solidFill>
          <a:schemeClr val="tx1"/>
        </a:solidFill>
        <a:latin typeface="+mn-lt"/>
        <a:ea typeface="+mn-ea"/>
        <a:cs typeface="+mn-cs"/>
      </a:defRPr>
    </a:lvl8pPr>
    <a:lvl9pPr marL="3115544" algn="l" defTabSz="778886" rtl="0" eaLnBrk="1" latinLnBrk="0" hangingPunct="1">
      <a:defRPr sz="102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76301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27972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13894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59733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26634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27902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11699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70028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91657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49680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33378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377984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58434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05138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29190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92879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12328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367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75799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32902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69370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29854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6428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06250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 userDrawn="1"/>
        </p:nvCxnSpPr>
        <p:spPr>
          <a:xfrm>
            <a:off x="-11099" y="655638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 userDrawn="1"/>
        </p:nvCxnSpPr>
        <p:spPr>
          <a:xfrm>
            <a:off x="0" y="4722813"/>
            <a:ext cx="9392922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 userDrawn="1"/>
        </p:nvCxnSpPr>
        <p:spPr>
          <a:xfrm rot="5400000">
            <a:off x="750888" y="2145507"/>
            <a:ext cx="7631113" cy="0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 userDrawn="1"/>
        </p:nvCxnSpPr>
        <p:spPr>
          <a:xfrm>
            <a:off x="-163314" y="2568575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 userDrawn="1"/>
        </p:nvCxnSpPr>
        <p:spPr>
          <a:xfrm>
            <a:off x="497869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Immagine 13" descr="A2A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1319" y="347664"/>
            <a:ext cx="1262114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ttore 1 14"/>
          <p:cNvCxnSpPr/>
          <p:nvPr userDrawn="1"/>
        </p:nvCxnSpPr>
        <p:spPr>
          <a:xfrm>
            <a:off x="8630263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3"/>
          <p:cNvSpPr txBox="1">
            <a:spLocks noChangeArrowheads="1"/>
          </p:cNvSpPr>
          <p:nvPr userDrawn="1"/>
        </p:nvSpPr>
        <p:spPr>
          <a:xfrm>
            <a:off x="6791001" y="4648201"/>
            <a:ext cx="1942324" cy="309563"/>
          </a:xfrm>
          <a:prstGeom prst="rect">
            <a:avLst/>
          </a:prstGeom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E230CD31-C8D5-4668-84D4-0F0285143E10}" type="slidenum">
              <a:rPr lang="it-IT" altLang="it-IT" sz="1200" smtClean="0">
                <a:solidFill>
                  <a:srgbClr val="009FDA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‹N›</a:t>
            </a:fld>
            <a:endParaRPr lang="it-IT" altLang="it-IT" sz="1200" dirty="0" smtClean="0">
              <a:solidFill>
                <a:srgbClr val="009FDA"/>
              </a:solidFill>
              <a:latin typeface="Verdan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13" descr="A2A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1319" y="347664"/>
            <a:ext cx="1262114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791001" y="4648201"/>
            <a:ext cx="1942324" cy="309563"/>
          </a:xfrm>
          <a:prstGeom prst="rect">
            <a:avLst/>
          </a:prstGeom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A6632F54-BCF5-4AB2-971B-CC2350B02D7A}" type="slidenum">
              <a:rPr lang="it-IT" altLang="it-IT" sz="1200" smtClean="0">
                <a:solidFill>
                  <a:srgbClr val="009FDA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‹N›</a:t>
            </a:fld>
            <a:endParaRPr lang="it-IT" altLang="it-IT" sz="1200" dirty="0" smtClean="0">
              <a:solidFill>
                <a:srgbClr val="009FDA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701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0699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-11099" y="655638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5" name="CasellaDiTesto 7"/>
          <p:cNvSpPr txBox="1">
            <a:spLocks noChangeArrowheads="1"/>
          </p:cNvSpPr>
          <p:nvPr/>
        </p:nvSpPr>
        <p:spPr bwMode="auto">
          <a:xfrm>
            <a:off x="421763" y="419101"/>
            <a:ext cx="61440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it-IT" sz="2200" dirty="0" smtClean="0">
                <a:solidFill>
                  <a:srgbClr val="009FD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TITOLO </a:t>
            </a:r>
            <a:r>
              <a:rPr lang="it-IT" sz="2200" dirty="0" smtClean="0">
                <a:solidFill>
                  <a:srgbClr val="0099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PRINCIPALE</a:t>
            </a:r>
          </a:p>
        </p:txBody>
      </p:sp>
      <p:cxnSp>
        <p:nvCxnSpPr>
          <p:cNvPr id="9" name="Connettore 1 8"/>
          <p:cNvCxnSpPr/>
          <p:nvPr/>
        </p:nvCxnSpPr>
        <p:spPr>
          <a:xfrm>
            <a:off x="0" y="4722813"/>
            <a:ext cx="9392922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rot="5400000">
            <a:off x="750888" y="2145507"/>
            <a:ext cx="7631113" cy="0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-163314" y="2568575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497869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0" name="CasellaDiTesto 12"/>
          <p:cNvSpPr txBox="1">
            <a:spLocks noChangeArrowheads="1"/>
          </p:cNvSpPr>
          <p:nvPr/>
        </p:nvSpPr>
        <p:spPr bwMode="auto">
          <a:xfrm>
            <a:off x="421763" y="671514"/>
            <a:ext cx="6144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it-IT" dirty="0" smtClean="0">
                <a:solidFill>
                  <a:srgbClr val="7F7F7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TITOLO SECONDARIO</a:t>
            </a:r>
          </a:p>
        </p:txBody>
      </p:sp>
      <p:pic>
        <p:nvPicPr>
          <p:cNvPr id="3081" name="Immagine 13" descr="A2A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1319" y="347664"/>
            <a:ext cx="1262114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ttore 1 14"/>
          <p:cNvCxnSpPr/>
          <p:nvPr/>
        </p:nvCxnSpPr>
        <p:spPr>
          <a:xfrm>
            <a:off x="8630263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2555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802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-11099" y="655638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0" y="4722813"/>
            <a:ext cx="9392922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rot="5400000">
            <a:off x="750888" y="2145507"/>
            <a:ext cx="7631113" cy="0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-163314" y="2568575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497869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Immagine 13" descr="A2A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1319" y="347664"/>
            <a:ext cx="1262114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ttore 1 14"/>
          <p:cNvCxnSpPr/>
          <p:nvPr/>
        </p:nvCxnSpPr>
        <p:spPr>
          <a:xfrm>
            <a:off x="8630263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6791001" y="4648201"/>
            <a:ext cx="1942324" cy="309563"/>
          </a:xfrm>
          <a:prstGeom prst="rect">
            <a:avLst/>
          </a:prstGeom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E004C8E1-7DF8-431E-B36A-898D0248098C}" type="slidenum">
              <a:rPr lang="it-IT" altLang="it-IT" sz="1200" smtClean="0">
                <a:solidFill>
                  <a:srgbClr val="009FDA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‹N›</a:t>
            </a:fld>
            <a:endParaRPr lang="it-IT" altLang="it-IT" sz="1200" dirty="0" smtClean="0">
              <a:solidFill>
                <a:srgbClr val="009FDA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15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13" descr="A2A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1319" y="347664"/>
            <a:ext cx="1262114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791001" y="4648201"/>
            <a:ext cx="1942324" cy="309563"/>
          </a:xfrm>
          <a:prstGeom prst="rect">
            <a:avLst/>
          </a:prstGeom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0B9C41A8-412B-4538-9163-8A0C504FCF13}" type="slidenum">
              <a:rPr lang="it-IT" altLang="it-IT" sz="1200" smtClean="0">
                <a:solidFill>
                  <a:srgbClr val="009FDA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‹N›</a:t>
            </a:fld>
            <a:endParaRPr lang="it-IT" altLang="it-IT" sz="1200" dirty="0" smtClean="0">
              <a:solidFill>
                <a:srgbClr val="009FDA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710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-11099" y="655638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5" name="CasellaDiTesto 7"/>
          <p:cNvSpPr txBox="1">
            <a:spLocks noChangeArrowheads="1"/>
          </p:cNvSpPr>
          <p:nvPr/>
        </p:nvSpPr>
        <p:spPr bwMode="auto">
          <a:xfrm>
            <a:off x="421763" y="419101"/>
            <a:ext cx="61440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it-IT" sz="2200" dirty="0" smtClean="0">
                <a:solidFill>
                  <a:srgbClr val="009FD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TITOLO </a:t>
            </a:r>
            <a:r>
              <a:rPr lang="it-IT" sz="2200" dirty="0" smtClean="0">
                <a:solidFill>
                  <a:srgbClr val="0099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PRINCIPALE</a:t>
            </a:r>
          </a:p>
        </p:txBody>
      </p:sp>
      <p:cxnSp>
        <p:nvCxnSpPr>
          <p:cNvPr id="9" name="Connettore 1 8"/>
          <p:cNvCxnSpPr/>
          <p:nvPr/>
        </p:nvCxnSpPr>
        <p:spPr>
          <a:xfrm>
            <a:off x="0" y="4722813"/>
            <a:ext cx="9392922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rot="5400000">
            <a:off x="750888" y="2145507"/>
            <a:ext cx="7631113" cy="0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-163314" y="2568575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497869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0" name="CasellaDiTesto 12"/>
          <p:cNvSpPr txBox="1">
            <a:spLocks noChangeArrowheads="1"/>
          </p:cNvSpPr>
          <p:nvPr/>
        </p:nvSpPr>
        <p:spPr bwMode="auto">
          <a:xfrm>
            <a:off x="421763" y="671514"/>
            <a:ext cx="6144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it-IT" dirty="0" smtClean="0">
                <a:solidFill>
                  <a:srgbClr val="7F7F7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TITOLO SECONDARIO</a:t>
            </a:r>
          </a:p>
        </p:txBody>
      </p:sp>
      <p:pic>
        <p:nvPicPr>
          <p:cNvPr id="3081" name="Immagine 13" descr="A2A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1319" y="347664"/>
            <a:ext cx="1262114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ttore 1 14"/>
          <p:cNvCxnSpPr/>
          <p:nvPr/>
        </p:nvCxnSpPr>
        <p:spPr>
          <a:xfrm>
            <a:off x="8630263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8152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-11099" y="655638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0" y="4722813"/>
            <a:ext cx="9392922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rot="5400000">
            <a:off x="750888" y="2145507"/>
            <a:ext cx="7631113" cy="0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-163314" y="2568575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497869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Immagine 13" descr="A2A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1319" y="347664"/>
            <a:ext cx="1262114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ttore 1 14"/>
          <p:cNvCxnSpPr/>
          <p:nvPr/>
        </p:nvCxnSpPr>
        <p:spPr>
          <a:xfrm>
            <a:off x="8630263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6791001" y="4648201"/>
            <a:ext cx="1942324" cy="309563"/>
          </a:xfrm>
          <a:prstGeom prst="rect">
            <a:avLst/>
          </a:prstGeom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E230CD31-C8D5-4668-84D4-0F0285143E10}" type="slidenum">
              <a:rPr lang="it-IT" altLang="it-IT" sz="1200" smtClean="0">
                <a:solidFill>
                  <a:srgbClr val="009FDA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‹N›</a:t>
            </a:fld>
            <a:endParaRPr lang="it-IT" altLang="it-IT" sz="1200" dirty="0" smtClean="0">
              <a:solidFill>
                <a:srgbClr val="009FDA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537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13" descr="A2A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1319" y="347664"/>
            <a:ext cx="1262114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791001" y="4648201"/>
            <a:ext cx="1942324" cy="309563"/>
          </a:xfrm>
          <a:prstGeom prst="rect">
            <a:avLst/>
          </a:prstGeom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A6632F54-BCF5-4AB2-971B-CC2350B02D7A}" type="slidenum">
              <a:rPr lang="it-IT" altLang="it-IT" sz="1200" smtClean="0">
                <a:solidFill>
                  <a:srgbClr val="009FDA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‹N›</a:t>
            </a:fld>
            <a:endParaRPr lang="it-IT" altLang="it-IT" sz="1200" dirty="0" smtClean="0">
              <a:solidFill>
                <a:srgbClr val="009FDA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406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6791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13" descr="A2A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1319" y="347664"/>
            <a:ext cx="1262114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ChangeArrowheads="1"/>
          </p:cNvSpPr>
          <p:nvPr userDrawn="1"/>
        </p:nvSpPr>
        <p:spPr>
          <a:xfrm>
            <a:off x="6791001" y="4648201"/>
            <a:ext cx="1942324" cy="309563"/>
          </a:xfrm>
          <a:prstGeom prst="rect">
            <a:avLst/>
          </a:prstGeom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A6632F54-BCF5-4AB2-971B-CC2350B02D7A}" type="slidenum">
              <a:rPr lang="it-IT" altLang="it-IT" sz="1200" smtClean="0">
                <a:solidFill>
                  <a:srgbClr val="009FDA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‹N›</a:t>
            </a:fld>
            <a:endParaRPr lang="it-IT" altLang="it-IT" sz="1200" dirty="0" smtClean="0">
              <a:solidFill>
                <a:srgbClr val="009FDA"/>
              </a:solidFill>
              <a:latin typeface="Verdan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-11099" y="655638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5" name="CasellaDiTesto 7"/>
          <p:cNvSpPr txBox="1">
            <a:spLocks noChangeArrowheads="1"/>
          </p:cNvSpPr>
          <p:nvPr/>
        </p:nvSpPr>
        <p:spPr bwMode="auto">
          <a:xfrm>
            <a:off x="421763" y="419101"/>
            <a:ext cx="61440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it-IT" sz="2200" dirty="0" smtClean="0">
                <a:solidFill>
                  <a:srgbClr val="009FD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TITOLO </a:t>
            </a:r>
            <a:r>
              <a:rPr lang="it-IT" sz="2200" dirty="0" smtClean="0">
                <a:solidFill>
                  <a:srgbClr val="0099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PRINCIPALE</a:t>
            </a:r>
          </a:p>
        </p:txBody>
      </p:sp>
      <p:cxnSp>
        <p:nvCxnSpPr>
          <p:cNvPr id="9" name="Connettore 1 8"/>
          <p:cNvCxnSpPr/>
          <p:nvPr/>
        </p:nvCxnSpPr>
        <p:spPr>
          <a:xfrm>
            <a:off x="0" y="4722813"/>
            <a:ext cx="9392922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rot="5400000">
            <a:off x="750888" y="2145507"/>
            <a:ext cx="7631113" cy="0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-163314" y="2568575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497869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0" name="CasellaDiTesto 12"/>
          <p:cNvSpPr txBox="1">
            <a:spLocks noChangeArrowheads="1"/>
          </p:cNvSpPr>
          <p:nvPr/>
        </p:nvSpPr>
        <p:spPr bwMode="auto">
          <a:xfrm>
            <a:off x="421763" y="671514"/>
            <a:ext cx="6144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it-IT" dirty="0" smtClean="0">
                <a:solidFill>
                  <a:srgbClr val="7F7F7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TITOLO SECONDARIO</a:t>
            </a:r>
          </a:p>
        </p:txBody>
      </p:sp>
      <p:pic>
        <p:nvPicPr>
          <p:cNvPr id="3081" name="Immagine 13" descr="A2A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1319" y="347664"/>
            <a:ext cx="1262114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ttore 1 14"/>
          <p:cNvCxnSpPr/>
          <p:nvPr/>
        </p:nvCxnSpPr>
        <p:spPr>
          <a:xfrm>
            <a:off x="8630263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4495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2751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-11099" y="655638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0" y="4722813"/>
            <a:ext cx="9392922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rot="5400000">
            <a:off x="750888" y="2145507"/>
            <a:ext cx="7631113" cy="0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-163314" y="2568575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497869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Immagine 13" descr="A2A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1319" y="347664"/>
            <a:ext cx="1262114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ttore 1 14"/>
          <p:cNvCxnSpPr/>
          <p:nvPr/>
        </p:nvCxnSpPr>
        <p:spPr>
          <a:xfrm>
            <a:off x="8630263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6791001" y="4648201"/>
            <a:ext cx="1942324" cy="309563"/>
          </a:xfrm>
          <a:prstGeom prst="rect">
            <a:avLst/>
          </a:prstGeom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E004C8E1-7DF8-431E-B36A-898D0248098C}" type="slidenum">
              <a:rPr lang="it-IT" altLang="it-IT" sz="1200" smtClean="0">
                <a:solidFill>
                  <a:srgbClr val="009FDA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‹N›</a:t>
            </a:fld>
            <a:endParaRPr lang="it-IT" altLang="it-IT" sz="1200" dirty="0" smtClean="0">
              <a:solidFill>
                <a:srgbClr val="009FDA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94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13" descr="A2A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1319" y="347664"/>
            <a:ext cx="1262114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791001" y="4648201"/>
            <a:ext cx="1942324" cy="309563"/>
          </a:xfrm>
          <a:prstGeom prst="rect">
            <a:avLst/>
          </a:prstGeom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0B9C41A8-412B-4538-9163-8A0C504FCF13}" type="slidenum">
              <a:rPr lang="it-IT" altLang="it-IT" sz="1200" smtClean="0">
                <a:solidFill>
                  <a:srgbClr val="009FDA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‹N›</a:t>
            </a:fld>
            <a:endParaRPr lang="it-IT" altLang="it-IT" sz="1200" dirty="0" smtClean="0">
              <a:solidFill>
                <a:srgbClr val="009FDA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649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-11099" y="655638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5" name="CasellaDiTesto 7"/>
          <p:cNvSpPr txBox="1">
            <a:spLocks noChangeArrowheads="1"/>
          </p:cNvSpPr>
          <p:nvPr/>
        </p:nvSpPr>
        <p:spPr bwMode="auto">
          <a:xfrm>
            <a:off x="421763" y="419101"/>
            <a:ext cx="61440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it-IT" sz="2200" dirty="0" smtClean="0">
                <a:solidFill>
                  <a:srgbClr val="009FD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TITOLO </a:t>
            </a:r>
            <a:r>
              <a:rPr lang="it-IT" sz="2200" dirty="0" smtClean="0">
                <a:solidFill>
                  <a:srgbClr val="0099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PRINCIPALE</a:t>
            </a:r>
          </a:p>
        </p:txBody>
      </p:sp>
      <p:cxnSp>
        <p:nvCxnSpPr>
          <p:cNvPr id="9" name="Connettore 1 8"/>
          <p:cNvCxnSpPr/>
          <p:nvPr/>
        </p:nvCxnSpPr>
        <p:spPr>
          <a:xfrm>
            <a:off x="0" y="4722813"/>
            <a:ext cx="9392922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rot="5400000">
            <a:off x="750888" y="2145507"/>
            <a:ext cx="7631113" cy="0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-163314" y="2568575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497869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0" name="CasellaDiTesto 12"/>
          <p:cNvSpPr txBox="1">
            <a:spLocks noChangeArrowheads="1"/>
          </p:cNvSpPr>
          <p:nvPr/>
        </p:nvSpPr>
        <p:spPr bwMode="auto">
          <a:xfrm>
            <a:off x="421763" y="671514"/>
            <a:ext cx="6144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it-IT" dirty="0" smtClean="0">
                <a:solidFill>
                  <a:srgbClr val="7F7F7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TITOLO SECONDARIO</a:t>
            </a:r>
          </a:p>
        </p:txBody>
      </p:sp>
      <p:pic>
        <p:nvPicPr>
          <p:cNvPr id="3081" name="Immagine 13" descr="A2A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1319" y="347664"/>
            <a:ext cx="1262114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ttore 1 14"/>
          <p:cNvCxnSpPr/>
          <p:nvPr/>
        </p:nvCxnSpPr>
        <p:spPr>
          <a:xfrm>
            <a:off x="8630263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3973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 userDrawn="1"/>
        </p:nvCxnSpPr>
        <p:spPr>
          <a:xfrm>
            <a:off x="-11099" y="655638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5" name="CasellaDiTesto 7"/>
          <p:cNvSpPr txBox="1">
            <a:spLocks noChangeArrowheads="1"/>
          </p:cNvSpPr>
          <p:nvPr userDrawn="1"/>
        </p:nvSpPr>
        <p:spPr bwMode="auto">
          <a:xfrm>
            <a:off x="421763" y="419101"/>
            <a:ext cx="61440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it-IT" sz="2200" dirty="0" smtClean="0">
                <a:solidFill>
                  <a:srgbClr val="009FD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TITOLO </a:t>
            </a:r>
            <a:r>
              <a:rPr lang="it-IT" sz="2200" dirty="0" smtClean="0">
                <a:solidFill>
                  <a:srgbClr val="0099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PRINCIPALE</a:t>
            </a:r>
          </a:p>
        </p:txBody>
      </p:sp>
      <p:cxnSp>
        <p:nvCxnSpPr>
          <p:cNvPr id="9" name="Connettore 1 8"/>
          <p:cNvCxnSpPr/>
          <p:nvPr userDrawn="1"/>
        </p:nvCxnSpPr>
        <p:spPr>
          <a:xfrm>
            <a:off x="0" y="4722813"/>
            <a:ext cx="9392922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 userDrawn="1"/>
        </p:nvCxnSpPr>
        <p:spPr>
          <a:xfrm rot="5400000">
            <a:off x="750888" y="2145507"/>
            <a:ext cx="7631113" cy="0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 userDrawn="1"/>
        </p:nvCxnSpPr>
        <p:spPr>
          <a:xfrm>
            <a:off x="-163314" y="2568575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 userDrawn="1"/>
        </p:nvCxnSpPr>
        <p:spPr>
          <a:xfrm>
            <a:off x="497869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0" name="CasellaDiTesto 12"/>
          <p:cNvSpPr txBox="1">
            <a:spLocks noChangeArrowheads="1"/>
          </p:cNvSpPr>
          <p:nvPr userDrawn="1"/>
        </p:nvSpPr>
        <p:spPr bwMode="auto">
          <a:xfrm>
            <a:off x="421763" y="671514"/>
            <a:ext cx="6144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it-IT" dirty="0" smtClean="0">
                <a:solidFill>
                  <a:srgbClr val="7F7F7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TITOLO SECONDARIO</a:t>
            </a:r>
          </a:p>
        </p:txBody>
      </p:sp>
      <p:pic>
        <p:nvPicPr>
          <p:cNvPr id="3081" name="Immagine 13" descr="A2A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1319" y="347664"/>
            <a:ext cx="1262114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ttore 1 14"/>
          <p:cNvCxnSpPr/>
          <p:nvPr userDrawn="1"/>
        </p:nvCxnSpPr>
        <p:spPr>
          <a:xfrm>
            <a:off x="8630263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3635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-11099" y="655638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0" y="4722813"/>
            <a:ext cx="9392922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rot="5400000">
            <a:off x="750888" y="2145507"/>
            <a:ext cx="7631113" cy="0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-163314" y="2568575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497869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Immagine 13" descr="A2A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1319" y="347664"/>
            <a:ext cx="1262114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ttore 1 14"/>
          <p:cNvCxnSpPr/>
          <p:nvPr/>
        </p:nvCxnSpPr>
        <p:spPr>
          <a:xfrm>
            <a:off x="8630263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6791001" y="4648201"/>
            <a:ext cx="1942324" cy="309563"/>
          </a:xfrm>
          <a:prstGeom prst="rect">
            <a:avLst/>
          </a:prstGeom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E004C8E1-7DF8-431E-B36A-898D0248098C}" type="slidenum">
              <a:rPr lang="it-IT" altLang="it-IT" sz="1200" smtClean="0">
                <a:solidFill>
                  <a:srgbClr val="009FDA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‹N›</a:t>
            </a:fld>
            <a:endParaRPr lang="it-IT" altLang="it-IT" sz="1200" dirty="0" smtClean="0">
              <a:solidFill>
                <a:srgbClr val="009FDA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682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13" descr="A2A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1319" y="347664"/>
            <a:ext cx="1262114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791001" y="4648201"/>
            <a:ext cx="1942324" cy="309563"/>
          </a:xfrm>
          <a:prstGeom prst="rect">
            <a:avLst/>
          </a:prstGeom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0B9C41A8-412B-4538-9163-8A0C504FCF13}" type="slidenum">
              <a:rPr lang="it-IT" altLang="it-IT" sz="1200" smtClean="0">
                <a:solidFill>
                  <a:srgbClr val="009FDA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‹N›</a:t>
            </a:fld>
            <a:endParaRPr lang="it-IT" altLang="it-IT" sz="1200" dirty="0" smtClean="0">
              <a:solidFill>
                <a:srgbClr val="009FDA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417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-11099" y="655638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5" name="CasellaDiTesto 7"/>
          <p:cNvSpPr txBox="1">
            <a:spLocks noChangeArrowheads="1"/>
          </p:cNvSpPr>
          <p:nvPr/>
        </p:nvSpPr>
        <p:spPr bwMode="auto">
          <a:xfrm>
            <a:off x="421763" y="419101"/>
            <a:ext cx="61440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it-IT" sz="2200" dirty="0" smtClean="0">
                <a:solidFill>
                  <a:srgbClr val="009FD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TITOLO </a:t>
            </a:r>
            <a:r>
              <a:rPr lang="it-IT" sz="2200" dirty="0" smtClean="0">
                <a:solidFill>
                  <a:srgbClr val="0099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PRINCIPALE</a:t>
            </a:r>
          </a:p>
        </p:txBody>
      </p:sp>
      <p:cxnSp>
        <p:nvCxnSpPr>
          <p:cNvPr id="9" name="Connettore 1 8"/>
          <p:cNvCxnSpPr/>
          <p:nvPr/>
        </p:nvCxnSpPr>
        <p:spPr>
          <a:xfrm>
            <a:off x="0" y="4722813"/>
            <a:ext cx="9392922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rot="5400000">
            <a:off x="750888" y="2145507"/>
            <a:ext cx="7631113" cy="0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-163314" y="2568575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497869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0" name="CasellaDiTesto 12"/>
          <p:cNvSpPr txBox="1">
            <a:spLocks noChangeArrowheads="1"/>
          </p:cNvSpPr>
          <p:nvPr/>
        </p:nvSpPr>
        <p:spPr bwMode="auto">
          <a:xfrm>
            <a:off x="421763" y="671514"/>
            <a:ext cx="6144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it-IT" dirty="0" smtClean="0">
                <a:solidFill>
                  <a:srgbClr val="7F7F7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TITOLO SECONDARIO</a:t>
            </a:r>
          </a:p>
        </p:txBody>
      </p:sp>
      <p:pic>
        <p:nvPicPr>
          <p:cNvPr id="3081" name="Immagine 13" descr="A2A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1319" y="347664"/>
            <a:ext cx="1262114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ttore 1 14"/>
          <p:cNvCxnSpPr/>
          <p:nvPr/>
        </p:nvCxnSpPr>
        <p:spPr>
          <a:xfrm>
            <a:off x="8630263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3363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-11099" y="655638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0" y="4722813"/>
            <a:ext cx="9392922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rot="5400000">
            <a:off x="750888" y="2145507"/>
            <a:ext cx="7631113" cy="0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-163314" y="2568575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497869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Immagine 13" descr="A2A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1319" y="347664"/>
            <a:ext cx="1262114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ttore 1 14"/>
          <p:cNvCxnSpPr/>
          <p:nvPr/>
        </p:nvCxnSpPr>
        <p:spPr>
          <a:xfrm>
            <a:off x="8630263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6791001" y="4648201"/>
            <a:ext cx="1942324" cy="309563"/>
          </a:xfrm>
          <a:prstGeom prst="rect">
            <a:avLst/>
          </a:prstGeom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E230CD31-C8D5-4668-84D4-0F0285143E10}" type="slidenum">
              <a:rPr lang="it-IT" altLang="it-IT" sz="1200" smtClean="0">
                <a:solidFill>
                  <a:srgbClr val="009FDA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‹N›</a:t>
            </a:fld>
            <a:endParaRPr lang="it-IT" altLang="it-IT" sz="1200" dirty="0" smtClean="0">
              <a:solidFill>
                <a:srgbClr val="009FDA"/>
              </a:solidFill>
              <a:latin typeface="Verdana" panose="020B0604030504040204" pitchFamily="34" charset="0"/>
            </a:endParaRPr>
          </a:p>
        </p:txBody>
      </p:sp>
      <p:cxnSp>
        <p:nvCxnSpPr>
          <p:cNvPr id="14" name="Connettore 1 13"/>
          <p:cNvCxnSpPr/>
          <p:nvPr userDrawn="1"/>
        </p:nvCxnSpPr>
        <p:spPr>
          <a:xfrm>
            <a:off x="-11099" y="655638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 userDrawn="1"/>
        </p:nvCxnSpPr>
        <p:spPr>
          <a:xfrm>
            <a:off x="0" y="4722813"/>
            <a:ext cx="9392922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 userDrawn="1"/>
        </p:nvCxnSpPr>
        <p:spPr>
          <a:xfrm rot="5400000">
            <a:off x="750888" y="2145507"/>
            <a:ext cx="7631113" cy="0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 userDrawn="1"/>
        </p:nvCxnSpPr>
        <p:spPr>
          <a:xfrm>
            <a:off x="-163314" y="2568575"/>
            <a:ext cx="9392923" cy="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 userDrawn="1"/>
        </p:nvCxnSpPr>
        <p:spPr>
          <a:xfrm>
            <a:off x="497869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magine 13" descr="A2A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1319" y="347664"/>
            <a:ext cx="1262114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Connettore 1 20"/>
          <p:cNvCxnSpPr/>
          <p:nvPr userDrawn="1"/>
        </p:nvCxnSpPr>
        <p:spPr>
          <a:xfrm>
            <a:off x="8630263" y="-525463"/>
            <a:ext cx="0" cy="6081713"/>
          </a:xfrm>
          <a:prstGeom prst="line">
            <a:avLst/>
          </a:prstGeom>
          <a:ln w="9525" cmpd="sng"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3"/>
          <p:cNvSpPr txBox="1">
            <a:spLocks noChangeArrowheads="1"/>
          </p:cNvSpPr>
          <p:nvPr userDrawn="1"/>
        </p:nvSpPr>
        <p:spPr>
          <a:xfrm>
            <a:off x="6791001" y="4648201"/>
            <a:ext cx="1942324" cy="309563"/>
          </a:xfrm>
          <a:prstGeom prst="rect">
            <a:avLst/>
          </a:prstGeom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E230CD31-C8D5-4668-84D4-0F0285143E10}" type="slidenum">
              <a:rPr lang="it-IT" altLang="it-IT" sz="1200" smtClean="0">
                <a:solidFill>
                  <a:srgbClr val="009FDA"/>
                </a:solidFill>
                <a:latin typeface="Verdana" panose="020B0604030504040204" pitchFamily="34" charset="0"/>
              </a:rPr>
              <a:pPr algn="r" eaLnBrk="1" hangingPunct="1">
                <a:defRPr/>
              </a:pPr>
              <a:t>‹N›</a:t>
            </a:fld>
            <a:endParaRPr lang="it-IT" altLang="it-IT" sz="1200" dirty="0" smtClean="0">
              <a:solidFill>
                <a:srgbClr val="009FDA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890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gif"/><Relationship Id="rId18" Type="http://schemas.openxmlformats.org/officeDocument/2006/relationships/image" Target="../media/image92.pn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image" Target="../media/image76.jpe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19" Type="http://schemas.openxmlformats.org/officeDocument/2006/relationships/image" Target="../media/image63.jpeg"/><Relationship Id="rId4" Type="http://schemas.openxmlformats.org/officeDocument/2006/relationships/image" Target="../media/image78.jpe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368601"/>
            <a:ext cx="9132888" cy="86177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</a:rPr>
              <a:t>«Trentino Digitale </a:t>
            </a:r>
            <a:r>
              <a:rPr lang="it-IT" sz="3200" dirty="0" smtClean="0"/>
              <a:t>– </a:t>
            </a:r>
            <a:r>
              <a:rPr lang="it-IT" sz="3200" b="1" i="1" dirty="0" smtClean="0">
                <a:solidFill>
                  <a:srgbClr val="C00000"/>
                </a:solidFill>
              </a:rPr>
              <a:t>Smart </a:t>
            </a:r>
            <a:r>
              <a:rPr lang="it-IT" sz="3200" b="1" i="1" dirty="0" err="1" smtClean="0">
                <a:solidFill>
                  <a:srgbClr val="C00000"/>
                </a:solidFill>
              </a:rPr>
              <a:t>Territory</a:t>
            </a:r>
            <a:r>
              <a:rPr lang="it-IT" sz="3200" b="1" i="1" dirty="0" smtClean="0">
                <a:solidFill>
                  <a:srgbClr val="C00000"/>
                </a:solidFill>
              </a:rPr>
              <a:t>»</a:t>
            </a:r>
          </a:p>
          <a:p>
            <a:pPr algn="ctr"/>
            <a:r>
              <a:rPr lang="it-IT" dirty="0" smtClean="0"/>
              <a:t>Progetto Digitale di </a:t>
            </a:r>
            <a:r>
              <a:rPr lang="it-IT" dirty="0"/>
              <a:t>T</a:t>
            </a:r>
            <a:r>
              <a:rPr lang="it-IT" dirty="0" smtClean="0"/>
              <a:t>rasformazione Territoriale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1364" y="4499622"/>
            <a:ext cx="9144000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Documento interno riservato                                                                                                                             Trento, 22 febbraio 2018</a:t>
            </a:r>
            <a:endParaRPr lang="it-IT" sz="1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6385" y="1322521"/>
            <a:ext cx="3103621" cy="306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6235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15"/>
          <p:cNvSpPr>
            <a:spLocks noChangeArrowheads="1"/>
          </p:cNvSpPr>
          <p:nvPr/>
        </p:nvSpPr>
        <p:spPr bwMode="auto">
          <a:xfrm>
            <a:off x="187379" y="1213119"/>
            <a:ext cx="89009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PANNELLI LUMINOSI A MESSAGGIO VARIABILE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3617728" y="1826358"/>
            <a:ext cx="1878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it-IT" dirty="0" smtClean="0">
                <a:latin typeface="Abel" panose="02000506030000020004" pitchFamily="2" charset="0"/>
              </a:rPr>
              <a:t>Un sistema per comunicare informazioni, scadenze, obblighi, inviti, ……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2" name="AutoShape 10" descr="Risultati immagini per wif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12" descr="Risultati immagini per wif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310101" y="214685"/>
            <a:ext cx="380072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A600"/>
                </a:solidFill>
              </a:rPr>
              <a:t>Servizi alla persona e interazione Istituzioni/cittadino</a:t>
            </a:r>
            <a:endParaRPr lang="it-IT" sz="1200" b="1" dirty="0">
              <a:solidFill>
                <a:srgbClr val="FFA600"/>
              </a:solidFill>
            </a:endParaRPr>
          </a:p>
        </p:txBody>
      </p:sp>
      <p:pic>
        <p:nvPicPr>
          <p:cNvPr id="10244" name="Picture 4" descr="Risultati immagini per pannelli luminosi a messaggio variabi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101" y="1824098"/>
            <a:ext cx="2755845" cy="183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isultati immagini per pannelli luminosi a messaggio variabi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8171" y="3232854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Risultati immagini per pannelli luminosi a messaggio variabi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3495" y="1824098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122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15"/>
          <p:cNvSpPr>
            <a:spLocks noChangeArrowheads="1"/>
          </p:cNvSpPr>
          <p:nvPr/>
        </p:nvSpPr>
        <p:spPr bwMode="auto">
          <a:xfrm>
            <a:off x="1208782" y="836631"/>
            <a:ext cx="66344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DOMOTICA REMOTA:RISCALDAMENTO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960" y="1596580"/>
            <a:ext cx="5823790" cy="3484770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6755322" y="2190636"/>
            <a:ext cx="1971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defRPr/>
            </a:pPr>
            <a:r>
              <a:rPr lang="it-IT" dirty="0" smtClean="0">
                <a:latin typeface="Abel" panose="02000506030000020004" pitchFamily="2" charset="0"/>
              </a:rPr>
              <a:t>Gestione centralizzata del riscaldamento in modo da garantire: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6972432" y="3148576"/>
            <a:ext cx="2160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bel" panose="02000506030000020004" pitchFamily="2" charset="0"/>
              </a:rPr>
              <a:t>Efficienza energetica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6973266" y="3573317"/>
            <a:ext cx="1984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bel" panose="02000506030000020004" pitchFamily="2" charset="0"/>
              </a:rPr>
              <a:t>Controllo da remoto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10101" y="214685"/>
            <a:ext cx="380072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A600"/>
                </a:solidFill>
              </a:rPr>
              <a:t>Servizi alla persona e interazione Istituzioni/cittadino</a:t>
            </a:r>
            <a:endParaRPr lang="it-IT" sz="1200" b="1" dirty="0">
              <a:solidFill>
                <a:srgbClr val="FFA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90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3680" y="1452244"/>
            <a:ext cx="5829300" cy="3202815"/>
          </a:xfrm>
          <a:prstGeom prst="rect">
            <a:avLst/>
          </a:prstGeom>
        </p:spPr>
      </p:pic>
      <p:sp>
        <p:nvSpPr>
          <p:cNvPr id="3" name="Rettangolo 15"/>
          <p:cNvSpPr>
            <a:spLocks noChangeArrowheads="1"/>
          </p:cNvSpPr>
          <p:nvPr/>
        </p:nvSpPr>
        <p:spPr bwMode="auto">
          <a:xfrm>
            <a:off x="1379349" y="1003333"/>
            <a:ext cx="70362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DOMOTICA REMOTA:ANTI INTRUSIONE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440358" y="2363974"/>
            <a:ext cx="1452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it-IT" dirty="0" smtClean="0">
                <a:latin typeface="Abel" panose="02000506030000020004" pitchFamily="2" charset="0"/>
              </a:rPr>
              <a:t>Visualizzazione allarmi in tempo reale su qualsiasi dispositivo mobile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10101" y="214685"/>
            <a:ext cx="380072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A600"/>
                </a:solidFill>
              </a:rPr>
              <a:t>Servizi alla persona e interazione Istituzioni/cittadino</a:t>
            </a:r>
            <a:endParaRPr lang="it-IT" sz="1200" b="1" dirty="0">
              <a:solidFill>
                <a:srgbClr val="FFA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778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15"/>
          <p:cNvSpPr>
            <a:spLocks noChangeArrowheads="1"/>
          </p:cNvSpPr>
          <p:nvPr/>
        </p:nvSpPr>
        <p:spPr bwMode="auto">
          <a:xfrm>
            <a:off x="1053358" y="2124424"/>
            <a:ext cx="7036231" cy="95410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800" dirty="0" smtClean="0">
                <a:solidFill>
                  <a:srgbClr val="FFC000"/>
                </a:solidFill>
                <a:latin typeface="Gotham Black" pitchFamily="50" charset="0"/>
              </a:rPr>
              <a:t>MONITORAGGIO TERRITORIO E AMBIENTE</a:t>
            </a:r>
            <a:endParaRPr lang="it-IT" altLang="it-IT" sz="2800" dirty="0">
              <a:solidFill>
                <a:srgbClr val="FFC000"/>
              </a:solidFill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779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isultati immagini per ponti del trenti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0754" y="1388711"/>
            <a:ext cx="4660996" cy="349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15"/>
          <p:cNvSpPr>
            <a:spLocks noChangeArrowheads="1"/>
          </p:cNvSpPr>
          <p:nvPr/>
        </p:nvSpPr>
        <p:spPr bwMode="auto">
          <a:xfrm>
            <a:off x="1274535" y="761296"/>
            <a:ext cx="71834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MONITORAGGIO INFRASTRUTTURE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91884">
            <a:off x="6056024" y="2832260"/>
            <a:ext cx="237788" cy="237788"/>
          </a:xfrm>
          <a:prstGeom prst="rect">
            <a:avLst/>
          </a:prstGeom>
        </p:spPr>
      </p:pic>
      <p:pic>
        <p:nvPicPr>
          <p:cNvPr id="54" name="Immagin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91884">
            <a:off x="4670662" y="2878256"/>
            <a:ext cx="234640" cy="234640"/>
          </a:xfrm>
          <a:prstGeom prst="rect">
            <a:avLst/>
          </a:prstGeom>
        </p:spPr>
      </p:pic>
      <p:pic>
        <p:nvPicPr>
          <p:cNvPr id="55" name="Immagin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91884">
            <a:off x="10134975" y="2993689"/>
            <a:ext cx="189523" cy="189523"/>
          </a:xfrm>
          <a:prstGeom prst="rect">
            <a:avLst/>
          </a:prstGeom>
        </p:spPr>
      </p:pic>
      <p:pic>
        <p:nvPicPr>
          <p:cNvPr id="56" name="Immagine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91884">
            <a:off x="7431847" y="2947368"/>
            <a:ext cx="231596" cy="231596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142808" y="1946268"/>
            <a:ext cx="14421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it-IT" sz="1400" dirty="0" smtClean="0">
                <a:solidFill>
                  <a:schemeClr val="bg1"/>
                </a:solidFill>
                <a:latin typeface="Abel" panose="02000506030000020004" pitchFamily="2" charset="0"/>
              </a:rPr>
              <a:t>Con appositi sensori non invasivi è possibile misurare le sollecitazioni alle infrastrutture e prevenire possibili danni</a:t>
            </a:r>
            <a:endParaRPr lang="it-IT" sz="1400" dirty="0">
              <a:solidFill>
                <a:schemeClr val="bg1"/>
              </a:solidFill>
              <a:latin typeface="Abel" panose="02000506030000020004" pitchFamily="2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041620" y="2194560"/>
            <a:ext cx="170157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Con appositi sensori non invasivi è possibile misurare le sollecitazioni alle infrastrutture e prevenire possibili danni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accent3">
                    <a:lumMod val="75000"/>
                  </a:schemeClr>
                </a:solidFill>
              </a:rPr>
              <a:t>Monitoraggio Territorio e Ambiente</a:t>
            </a:r>
            <a:endParaRPr lang="it-IT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917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15"/>
          <p:cNvSpPr>
            <a:spLocks noChangeArrowheads="1"/>
          </p:cNvSpPr>
          <p:nvPr/>
        </p:nvSpPr>
        <p:spPr bwMode="auto">
          <a:xfrm>
            <a:off x="2640787" y="392080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TOMBINI E CHIUSE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583555" y="1329576"/>
            <a:ext cx="197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defRPr/>
            </a:pPr>
            <a:r>
              <a:rPr lang="it-IT" dirty="0" smtClean="0">
                <a:latin typeface="Abel" panose="02000506030000020004" pitchFamily="2" charset="0"/>
              </a:rPr>
              <a:t>Grazie ad appositi sensori è possibile rilevare: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3955" y="1045819"/>
            <a:ext cx="5441155" cy="362743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5045" y="2595445"/>
            <a:ext cx="627515" cy="582651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6800665" y="1985739"/>
            <a:ext cx="2160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bel" panose="02000506030000020004" pitchFamily="2" charset="0"/>
              </a:rPr>
              <a:t>Apertura chiusino (sicurezza, prelevamento acque non autorizzato)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801499" y="2914256"/>
            <a:ext cx="1984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bel" panose="02000506030000020004" pitchFamily="2" charset="0"/>
              </a:rPr>
              <a:t>Livello acqua (prevenzione possibili allagamenti)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accent3">
                    <a:lumMod val="75000"/>
                  </a:schemeClr>
                </a:solidFill>
              </a:rPr>
              <a:t>Monitoraggio Territorio e Ambiente</a:t>
            </a:r>
            <a:endParaRPr lang="it-IT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800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4321527" y="919872"/>
            <a:ext cx="3791165" cy="4063720"/>
            <a:chOff x="3895749" y="919872"/>
            <a:chExt cx="4027109" cy="4063720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95749" y="919872"/>
              <a:ext cx="4027109" cy="4063720"/>
            </a:xfrm>
            <a:prstGeom prst="rect">
              <a:avLst/>
            </a:prstGeom>
          </p:spPr>
        </p:pic>
        <p:sp>
          <p:nvSpPr>
            <p:cNvPr id="7" name="Rettangolo 6"/>
            <p:cNvSpPr/>
            <p:nvPr/>
          </p:nvSpPr>
          <p:spPr>
            <a:xfrm>
              <a:off x="5166360" y="1244600"/>
              <a:ext cx="566420" cy="207609"/>
            </a:xfrm>
            <a:prstGeom prst="rect">
              <a:avLst/>
            </a:prstGeom>
            <a:solidFill>
              <a:srgbClr val="C6E8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Rettangolo 15"/>
          <p:cNvSpPr>
            <a:spLocks noChangeArrowheads="1"/>
          </p:cNvSpPr>
          <p:nvPr/>
        </p:nvSpPr>
        <p:spPr bwMode="auto">
          <a:xfrm>
            <a:off x="231634" y="1322347"/>
            <a:ext cx="575860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IRRIGAZIONE AREE</a:t>
            </a:r>
          </a:p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PUBBLICHE, PARCHI E ROTONDE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541097" y="2846322"/>
            <a:ext cx="19895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it-IT" dirty="0" smtClean="0">
                <a:latin typeface="Abel" panose="02000506030000020004" pitchFamily="2" charset="0"/>
              </a:rPr>
              <a:t>L’</a:t>
            </a:r>
            <a:r>
              <a:rPr lang="it-IT" dirty="0" err="1" smtClean="0">
                <a:latin typeface="Abel" panose="02000506030000020004" pitchFamily="2" charset="0"/>
              </a:rPr>
              <a:t>irrigazone</a:t>
            </a:r>
            <a:r>
              <a:rPr lang="it-IT" dirty="0" smtClean="0">
                <a:latin typeface="Abel" panose="02000506030000020004" pitchFamily="2" charset="0"/>
              </a:rPr>
              <a:t> può essere </a:t>
            </a:r>
            <a:r>
              <a:rPr lang="it-IT" dirty="0">
                <a:latin typeface="Abel" panose="02000506030000020004" pitchFamily="2" charset="0"/>
              </a:rPr>
              <a:t>gestita in modo completamente </a:t>
            </a:r>
            <a:r>
              <a:rPr lang="it-IT" dirty="0" smtClean="0">
                <a:latin typeface="Abel" panose="02000506030000020004" pitchFamily="2" charset="0"/>
              </a:rPr>
              <a:t>autonomo: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dirty="0" smtClean="0">
                <a:latin typeface="Abel" panose="02000506030000020004" pitchFamily="2" charset="0"/>
              </a:rPr>
              <a:t>Logiche temporizzate</a:t>
            </a:r>
            <a:endParaRPr lang="it-IT" dirty="0">
              <a:latin typeface="Abel" panose="02000506030000020004" pitchFamily="2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dirty="0" smtClean="0">
                <a:latin typeface="Abel" panose="02000506030000020004" pitchFamily="2" charset="0"/>
              </a:rPr>
              <a:t>Previsioni meteo</a:t>
            </a:r>
          </a:p>
        </p:txBody>
      </p:sp>
      <p:sp>
        <p:nvSpPr>
          <p:cNvPr id="9" name="Rettangolo 8"/>
          <p:cNvSpPr/>
          <p:nvPr/>
        </p:nvSpPr>
        <p:spPr>
          <a:xfrm>
            <a:off x="4114800" y="2816352"/>
            <a:ext cx="371856" cy="2048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6379958" y="2849292"/>
            <a:ext cx="371856" cy="2048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5546852" y="1753820"/>
            <a:ext cx="506476" cy="2048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6809388" y="4165354"/>
            <a:ext cx="1145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defRPr/>
            </a:pPr>
            <a:r>
              <a:rPr lang="it-IT" sz="1200" dirty="0" smtClean="0">
                <a:solidFill>
                  <a:schemeClr val="bg1"/>
                </a:solidFill>
                <a:latin typeface="Abel" panose="02000506030000020004" pitchFamily="2" charset="0"/>
              </a:rPr>
              <a:t>Sensori umidità terreno</a:t>
            </a:r>
            <a:endParaRPr lang="it-IT" sz="1200" dirty="0">
              <a:solidFill>
                <a:schemeClr val="bg1"/>
              </a:solidFill>
              <a:latin typeface="Abel" panose="02000506030000020004" pitchFamily="2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188021" y="2329396"/>
            <a:ext cx="1145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defRPr/>
            </a:pPr>
            <a:r>
              <a:rPr lang="it-IT" sz="1200" dirty="0" smtClean="0">
                <a:latin typeface="Abel" panose="02000506030000020004" pitchFamily="2" charset="0"/>
              </a:rPr>
              <a:t>Gateway LoRa</a:t>
            </a:r>
            <a:endParaRPr lang="it-IT" sz="1200" dirty="0">
              <a:latin typeface="Abel" panose="02000506030000020004" pitchFamily="2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212080" y="2811304"/>
            <a:ext cx="588010" cy="2657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5212080" y="1958700"/>
            <a:ext cx="588010" cy="5272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3609835" y="3077031"/>
            <a:ext cx="1145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defRPr/>
            </a:pPr>
            <a:r>
              <a:rPr lang="it-IT" sz="1200" dirty="0" smtClean="0">
                <a:latin typeface="Abel" panose="02000506030000020004" pitchFamily="2" charset="0"/>
              </a:rPr>
              <a:t>Elettrovalvole</a:t>
            </a:r>
            <a:endParaRPr lang="it-IT" sz="1200" dirty="0">
              <a:latin typeface="Abel" panose="02000506030000020004" pitchFamily="2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accent3">
                    <a:lumMod val="75000"/>
                  </a:schemeClr>
                </a:solidFill>
              </a:rPr>
              <a:t>Monitoraggio Territorio e Ambiente</a:t>
            </a:r>
            <a:endParaRPr lang="it-IT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265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5"/>
          <p:cNvSpPr>
            <a:spLocks noChangeArrowheads="1"/>
          </p:cNvSpPr>
          <p:nvPr/>
        </p:nvSpPr>
        <p:spPr bwMode="auto">
          <a:xfrm>
            <a:off x="2092168" y="654463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GESTIONE DEI TRASH BIN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7056393" y="764231"/>
            <a:ext cx="575310" cy="851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6891608" y="502621"/>
            <a:ext cx="575310" cy="851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4100864" y="1789366"/>
            <a:ext cx="3243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defRPr/>
            </a:pPr>
            <a:r>
              <a:rPr lang="it-IT" dirty="0">
                <a:latin typeface="Abel" panose="02000506030000020004" pitchFamily="2" charset="0"/>
              </a:rPr>
              <a:t>Misurazione della saturazione dei cestini per ottimizzare la raccolta dei rifiuti 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4511187" y="2624043"/>
            <a:ext cx="1907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bel" panose="02000506030000020004" pitchFamily="2" charset="0"/>
              </a:rPr>
              <a:t>Mai più cestini stracolmi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4511187" y="2953585"/>
            <a:ext cx="2865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bel" panose="02000506030000020004" pitchFamily="2" charset="0"/>
              </a:rPr>
              <a:t>Meno camion di raccolta per le strade 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4525709" y="3276380"/>
            <a:ext cx="368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bel" panose="02000506030000020004" pitchFamily="2" charset="0"/>
              </a:rPr>
              <a:t>Riduzione dei costi di servizio</a:t>
            </a:r>
            <a:endParaRPr lang="it-IT" dirty="0">
              <a:latin typeface="Abel" panose="02000506030000020004" pitchFamily="2" charset="0"/>
            </a:endParaRPr>
          </a:p>
        </p:txBody>
      </p:sp>
      <p:pic>
        <p:nvPicPr>
          <p:cNvPr id="5122" name="Picture 2" descr="Risultati immagini per CESTINI RIFIUTI TREN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379" y="1406633"/>
            <a:ext cx="3518216" cy="30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sellaDiTesto 25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accent3">
                    <a:lumMod val="75000"/>
                  </a:schemeClr>
                </a:solidFill>
              </a:rPr>
              <a:t>Monitoraggio Territorio e Ambiente</a:t>
            </a:r>
            <a:endParaRPr lang="it-IT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846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5"/>
          <p:cNvSpPr>
            <a:spLocks noChangeArrowheads="1"/>
          </p:cNvSpPr>
          <p:nvPr/>
        </p:nvSpPr>
        <p:spPr bwMode="auto">
          <a:xfrm>
            <a:off x="2092168" y="900944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SENSORI AMBIENTALI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7056393" y="764231"/>
            <a:ext cx="575310" cy="851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6891608" y="502621"/>
            <a:ext cx="575310" cy="851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896" y="1371260"/>
            <a:ext cx="716732" cy="1229879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5964" y="1860171"/>
            <a:ext cx="494532" cy="645717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3672" y="2011513"/>
            <a:ext cx="1105108" cy="585575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8315" y="1645529"/>
            <a:ext cx="1032428" cy="959854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241543" y="2775495"/>
            <a:ext cx="1177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bel" panose="02000506030000020004" pitchFamily="2" charset="0"/>
              </a:rPr>
              <a:t>TEMPERATURA</a:t>
            </a:r>
            <a:endParaRPr lang="it-IT" sz="1400" dirty="0">
              <a:latin typeface="Abel" panose="02000506030000020004" pitchFamily="2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1663079" y="2775656"/>
            <a:ext cx="1177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bel" panose="02000506030000020004" pitchFamily="2" charset="0"/>
              </a:rPr>
              <a:t>UMIDITA’</a:t>
            </a:r>
            <a:endParaRPr lang="it-IT" sz="1400" dirty="0">
              <a:latin typeface="Abel" panose="02000506030000020004" pitchFamily="2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3029616" y="2779304"/>
            <a:ext cx="1177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bel" panose="02000506030000020004" pitchFamily="2" charset="0"/>
              </a:rPr>
              <a:t>PRESSIONE</a:t>
            </a:r>
            <a:endParaRPr lang="it-IT" sz="1400" dirty="0">
              <a:latin typeface="Abel" panose="02000506030000020004" pitchFamily="2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4368483" y="2746984"/>
            <a:ext cx="1721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bel" panose="02000506030000020004" pitchFamily="2" charset="0"/>
              </a:rPr>
              <a:t>INQUINAMENTO ATMOSFERICO</a:t>
            </a:r>
            <a:endParaRPr lang="it-IT" sz="1400" dirty="0">
              <a:latin typeface="Abel" panose="02000506030000020004" pitchFamily="2" charset="0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1291257" y="3439788"/>
            <a:ext cx="497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defRPr/>
            </a:pPr>
            <a:r>
              <a:rPr lang="it-IT" dirty="0">
                <a:latin typeface="Abel" panose="02000506030000020004" pitchFamily="2" charset="0"/>
              </a:rPr>
              <a:t>Numerosi sensori </a:t>
            </a:r>
            <a:r>
              <a:rPr lang="it-IT" dirty="0" smtClean="0">
                <a:latin typeface="Abel" panose="02000506030000020004" pitchFamily="2" charset="0"/>
              </a:rPr>
              <a:t>ambientali sparsi </a:t>
            </a:r>
            <a:r>
              <a:rPr lang="it-IT" dirty="0">
                <a:latin typeface="Abel" panose="02000506030000020004" pitchFamily="2" charset="0"/>
              </a:rPr>
              <a:t>per la città permetteranno di</a:t>
            </a:r>
          </a:p>
        </p:txBody>
      </p:sp>
      <p:sp>
        <p:nvSpPr>
          <p:cNvPr id="47" name="CasellaDiTesto 46"/>
          <p:cNvSpPr txBox="1"/>
          <p:nvPr/>
        </p:nvSpPr>
        <p:spPr>
          <a:xfrm>
            <a:off x="1885964" y="3842800"/>
            <a:ext cx="563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bel" panose="02000506030000020004" pitchFamily="2" charset="0"/>
              </a:rPr>
              <a:t>Raccogliere statistiche ed informare i cittadini sulla qualità della vita cittadina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1885963" y="4172342"/>
            <a:ext cx="4386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bel" panose="02000506030000020004" pitchFamily="2" charset="0"/>
              </a:rPr>
              <a:t>Pianificare i blocchi del traffico e valutarne gli effetti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1900486" y="4495137"/>
            <a:ext cx="5650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bel" panose="02000506030000020004" pitchFamily="2" charset="0"/>
              </a:rPr>
              <a:t>Prevedere con maggior precisione fenomeni atmosferici e possibili allagamenti</a:t>
            </a:r>
            <a:endParaRPr lang="it-IT" dirty="0">
              <a:latin typeface="Abel" panose="02000506030000020004" pitchFamily="2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6847" y="1729189"/>
            <a:ext cx="944234" cy="944234"/>
          </a:xfrm>
          <a:prstGeom prst="rect">
            <a:avLst/>
          </a:prstGeom>
        </p:spPr>
      </p:pic>
      <p:sp>
        <p:nvSpPr>
          <p:cNvPr id="50" name="CasellaDiTesto 49"/>
          <p:cNvSpPr txBox="1"/>
          <p:nvPr/>
        </p:nvSpPr>
        <p:spPr>
          <a:xfrm>
            <a:off x="6090245" y="2725219"/>
            <a:ext cx="1177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bel" panose="02000506030000020004" pitchFamily="2" charset="0"/>
              </a:rPr>
              <a:t>LIVELLO CORSI D’ACQUA</a:t>
            </a:r>
            <a:endParaRPr lang="it-IT" sz="1400" dirty="0">
              <a:latin typeface="Abel" panose="02000506030000020004" pitchFamily="2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4723" y="1813422"/>
            <a:ext cx="739213" cy="739213"/>
          </a:xfrm>
          <a:prstGeom prst="rect">
            <a:avLst/>
          </a:prstGeom>
        </p:spPr>
      </p:pic>
      <p:sp>
        <p:nvSpPr>
          <p:cNvPr id="29" name="CasellaDiTesto 28"/>
          <p:cNvSpPr txBox="1"/>
          <p:nvPr/>
        </p:nvSpPr>
        <p:spPr>
          <a:xfrm>
            <a:off x="7416616" y="2725219"/>
            <a:ext cx="1572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bel" panose="02000506030000020004" pitchFamily="2" charset="0"/>
              </a:rPr>
              <a:t>INQUINAMENTO ACUSTICO</a:t>
            </a:r>
            <a:endParaRPr lang="it-IT" sz="1400" dirty="0">
              <a:latin typeface="Abel" panose="02000506030000020004" pitchFamily="2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accent3">
                    <a:lumMod val="75000"/>
                  </a:schemeClr>
                </a:solidFill>
              </a:rPr>
              <a:t>Monitoraggio Territorio e Ambiente</a:t>
            </a:r>
            <a:endParaRPr lang="it-IT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426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15"/>
          <p:cNvSpPr>
            <a:spLocks noChangeArrowheads="1"/>
          </p:cNvSpPr>
          <p:nvPr/>
        </p:nvSpPr>
        <p:spPr bwMode="auto">
          <a:xfrm>
            <a:off x="826936" y="797581"/>
            <a:ext cx="81898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MONITORAGGIO ENERGETICO (METERING)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4" t="2894" r="1677" b="4231"/>
          <a:stretch/>
        </p:blipFill>
        <p:spPr>
          <a:xfrm>
            <a:off x="359663" y="1490858"/>
            <a:ext cx="6099703" cy="3505200"/>
          </a:xfrm>
          <a:prstGeom prst="rect">
            <a:avLst/>
          </a:prstGeom>
          <a:effectLst/>
        </p:spPr>
      </p:pic>
      <p:sp>
        <p:nvSpPr>
          <p:cNvPr id="13" name="CasellaDiTesto 12"/>
          <p:cNvSpPr txBox="1"/>
          <p:nvPr/>
        </p:nvSpPr>
        <p:spPr>
          <a:xfrm>
            <a:off x="6891805" y="2565115"/>
            <a:ext cx="22410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defRPr/>
            </a:pPr>
            <a:r>
              <a:rPr lang="it-IT" sz="1400" dirty="0">
                <a:latin typeface="Abel" panose="02000506030000020004" pitchFamily="2" charset="0"/>
              </a:rPr>
              <a:t>Gestione </a:t>
            </a:r>
            <a:r>
              <a:rPr lang="it-IT" sz="1400" dirty="0" err="1">
                <a:latin typeface="Abel" panose="02000506030000020004" pitchFamily="2" charset="0"/>
              </a:rPr>
              <a:t>metering</a:t>
            </a:r>
            <a:r>
              <a:rPr lang="it-IT" sz="1400" dirty="0">
                <a:latin typeface="Abel" panose="02000506030000020004" pitchFamily="2" charset="0"/>
              </a:rPr>
              <a:t>: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latin typeface="Abel" panose="02000506030000020004" pitchFamily="2" charset="0"/>
              </a:rPr>
              <a:t>Elettricità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latin typeface="Abel" panose="02000506030000020004" pitchFamily="2" charset="0"/>
              </a:rPr>
              <a:t>Gas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latin typeface="Abel" panose="02000506030000020004" pitchFamily="2" charset="0"/>
              </a:rPr>
              <a:t>Acqua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latin typeface="Abel" panose="02000506030000020004" pitchFamily="2" charset="0"/>
              </a:rPr>
              <a:t>Calore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accent3">
                    <a:lumMod val="75000"/>
                  </a:schemeClr>
                </a:solidFill>
              </a:rPr>
              <a:t>Monitoraggio Territorio e Ambiente</a:t>
            </a:r>
            <a:endParaRPr lang="it-IT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99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81729"/>
            <a:ext cx="9132888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</a:rPr>
              <a:t>Cosa potremo fare  ?</a:t>
            </a:r>
            <a:endParaRPr lang="it-IT" sz="3200" b="1" i="1" dirty="0" smtClean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5885" y="1190571"/>
            <a:ext cx="4538628" cy="3646249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346235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5"/>
          <p:cNvSpPr>
            <a:spLocks noChangeArrowheads="1"/>
          </p:cNvSpPr>
          <p:nvPr/>
        </p:nvSpPr>
        <p:spPr bwMode="auto">
          <a:xfrm>
            <a:off x="1599206" y="2252614"/>
            <a:ext cx="5758609" cy="5232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800" dirty="0" smtClean="0">
                <a:solidFill>
                  <a:srgbClr val="FFC000"/>
                </a:solidFill>
                <a:latin typeface="Gotham Black" pitchFamily="50" charset="0"/>
              </a:rPr>
              <a:t>MOBILITA’ E TRAFFICO</a:t>
            </a:r>
            <a:endParaRPr lang="it-IT" altLang="it-IT" sz="2800" dirty="0">
              <a:solidFill>
                <a:srgbClr val="FFC000"/>
              </a:solidFill>
              <a:latin typeface="Gotham Black" pitchFamily="50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7056393" y="764231"/>
            <a:ext cx="575310" cy="851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6891608" y="502621"/>
            <a:ext cx="575310" cy="851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0304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5"/>
          <p:cNvSpPr>
            <a:spLocks noChangeArrowheads="1"/>
          </p:cNvSpPr>
          <p:nvPr/>
        </p:nvSpPr>
        <p:spPr bwMode="auto">
          <a:xfrm>
            <a:off x="2251188" y="447737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VIDEOANALISI TRAFFICO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0102" y="1104666"/>
            <a:ext cx="2612802" cy="147055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5" t="3727" r="2339" b="3316"/>
          <a:stretch/>
        </p:blipFill>
        <p:spPr>
          <a:xfrm>
            <a:off x="5073843" y="1104667"/>
            <a:ext cx="2697763" cy="147055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8" t="1326" r="3576" b="2708"/>
          <a:stretch/>
        </p:blipFill>
        <p:spPr bwMode="auto">
          <a:xfrm>
            <a:off x="1580102" y="3173143"/>
            <a:ext cx="2612802" cy="15321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9" t="4183" r="2686"/>
          <a:stretch/>
        </p:blipFill>
        <p:spPr>
          <a:xfrm>
            <a:off x="5073843" y="3178941"/>
            <a:ext cx="2670880" cy="15263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CasellaDiTesto 18"/>
          <p:cNvSpPr txBox="1"/>
          <p:nvPr/>
        </p:nvSpPr>
        <p:spPr>
          <a:xfrm>
            <a:off x="1042463" y="2625797"/>
            <a:ext cx="3688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bel" panose="02000506030000020004" pitchFamily="2" charset="0"/>
              </a:rPr>
              <a:t>CONTEGGIO VEICOLI</a:t>
            </a:r>
            <a:endParaRPr lang="it-IT" sz="1400" dirty="0">
              <a:latin typeface="Abel" panose="02000506030000020004" pitchFamily="2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565243" y="2625798"/>
            <a:ext cx="3688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bel" panose="02000506030000020004" pitchFamily="2" charset="0"/>
              </a:rPr>
              <a:t>ATTRAVERSAMENTO LINEE - CONTROMANO</a:t>
            </a:r>
            <a:endParaRPr lang="it-IT" sz="1400" dirty="0">
              <a:latin typeface="Abel" panose="02000506030000020004" pitchFamily="2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1042463" y="4766362"/>
            <a:ext cx="3688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bel" panose="02000506030000020004" pitchFamily="2" charset="0"/>
              </a:rPr>
              <a:t>COMPORTAMENTI ANOMALI</a:t>
            </a:r>
            <a:endParaRPr lang="it-IT" sz="1400" dirty="0">
              <a:latin typeface="Abel" panose="02000506030000020004" pitchFamily="2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4578684" y="4766362"/>
            <a:ext cx="3688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bel" panose="02000506030000020004" pitchFamily="2" charset="0"/>
              </a:rPr>
              <a:t>RICONOSCIMENTO TRAIETTORIE TIPICHE</a:t>
            </a:r>
            <a:endParaRPr lang="it-IT" sz="1400" dirty="0">
              <a:latin typeface="Abel" panose="02000506030000020004" pitchFamily="2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accent2">
                    <a:lumMod val="75000"/>
                  </a:schemeClr>
                </a:solidFill>
              </a:rPr>
              <a:t>Mobilità</a:t>
            </a:r>
            <a:endParaRPr lang="it-IT" sz="1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266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5"/>
          <p:cNvSpPr>
            <a:spLocks noChangeArrowheads="1"/>
          </p:cNvSpPr>
          <p:nvPr/>
        </p:nvSpPr>
        <p:spPr bwMode="auto">
          <a:xfrm>
            <a:off x="2410208" y="606757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SEMAFORI SMART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466664" y="1916711"/>
            <a:ext cx="24065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defRPr/>
            </a:pPr>
            <a:r>
              <a:rPr lang="it-IT" dirty="0">
                <a:latin typeface="Abel" panose="02000506030000020004" pitchFamily="2" charset="0"/>
              </a:rPr>
              <a:t>Un sistema di sensori coordina i semafori così da: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Abel" panose="02000506030000020004" pitchFamily="2" charset="0"/>
              </a:rPr>
              <a:t>Dare </a:t>
            </a:r>
            <a:r>
              <a:rPr lang="it-IT" b="1" dirty="0">
                <a:latin typeface="Abel" panose="02000506030000020004" pitchFamily="2" charset="0"/>
              </a:rPr>
              <a:t>precedenza</a:t>
            </a:r>
            <a:r>
              <a:rPr lang="it-IT" dirty="0">
                <a:latin typeface="Abel" panose="02000506030000020004" pitchFamily="2" charset="0"/>
              </a:rPr>
              <a:t> a pedoni e mezzi pubblici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Abel" panose="02000506030000020004" pitchFamily="2" charset="0"/>
              </a:rPr>
              <a:t>Liberare la strada ai </a:t>
            </a:r>
            <a:r>
              <a:rPr lang="it-IT" b="1" dirty="0">
                <a:latin typeface="Abel" panose="02000506030000020004" pitchFamily="2" charset="0"/>
              </a:rPr>
              <a:t>mezzi di soccorso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Abel" panose="02000506030000020004" pitchFamily="2" charset="0"/>
              </a:rPr>
              <a:t>Creare «</a:t>
            </a:r>
            <a:r>
              <a:rPr lang="it-IT" b="1" dirty="0">
                <a:latin typeface="Abel" panose="02000506030000020004" pitchFamily="2" charset="0"/>
              </a:rPr>
              <a:t>onde verdi</a:t>
            </a:r>
            <a:r>
              <a:rPr lang="it-IT" dirty="0">
                <a:latin typeface="Abel" panose="02000506030000020004" pitchFamily="2" charset="0"/>
              </a:rPr>
              <a:t>» e diminuire la congestione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88" t="5387" r="6879" b="9467"/>
          <a:stretch/>
        </p:blipFill>
        <p:spPr>
          <a:xfrm>
            <a:off x="3329588" y="1232333"/>
            <a:ext cx="5137078" cy="365283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asellaDiTesto 13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accent2">
                    <a:lumMod val="75000"/>
                  </a:schemeClr>
                </a:solidFill>
              </a:rPr>
              <a:t>Mobilità</a:t>
            </a:r>
            <a:endParaRPr lang="it-IT" sz="1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109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5"/>
          <p:cNvSpPr>
            <a:spLocks noChangeArrowheads="1"/>
          </p:cNvSpPr>
          <p:nvPr/>
        </p:nvSpPr>
        <p:spPr bwMode="auto">
          <a:xfrm>
            <a:off x="2911121" y="527247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SMART PARKING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344824" y="1219200"/>
            <a:ext cx="6242243" cy="3369733"/>
            <a:chOff x="353291" y="1295400"/>
            <a:chExt cx="6650181" cy="3325091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3291" y="1295400"/>
              <a:ext cx="6650181" cy="33250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noFill/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" name="Rettangolo 1"/>
            <p:cNvSpPr/>
            <p:nvPr/>
          </p:nvSpPr>
          <p:spPr>
            <a:xfrm>
              <a:off x="5181600" y="4191000"/>
              <a:ext cx="1693333" cy="321733"/>
            </a:xfrm>
            <a:prstGeom prst="rect">
              <a:avLst/>
            </a:prstGeom>
            <a:solidFill>
              <a:srgbClr val="49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CasellaDiTesto 18"/>
          <p:cNvSpPr txBox="1"/>
          <p:nvPr/>
        </p:nvSpPr>
        <p:spPr>
          <a:xfrm>
            <a:off x="6875404" y="2174031"/>
            <a:ext cx="19195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it-IT" dirty="0" smtClean="0">
                <a:latin typeface="Abel" panose="02000506030000020004" pitchFamily="2" charset="0"/>
              </a:rPr>
              <a:t>Controllo parcheggi </a:t>
            </a:r>
            <a:r>
              <a:rPr lang="it-IT" b="1" dirty="0" smtClean="0">
                <a:latin typeface="Abel" panose="02000506030000020004" pitchFamily="2" charset="0"/>
              </a:rPr>
              <a:t>disabili e carico e scarico</a:t>
            </a:r>
            <a:r>
              <a:rPr lang="it-IT" dirty="0" smtClean="0">
                <a:latin typeface="Abel" panose="02000506030000020004" pitchFamily="2" charset="0"/>
              </a:rPr>
              <a:t>.</a:t>
            </a:r>
          </a:p>
          <a:p>
            <a:pPr eaLnBrk="1" hangingPunct="1">
              <a:defRPr/>
            </a:pPr>
            <a:endParaRPr lang="it-IT" dirty="0" smtClean="0">
              <a:latin typeface="Abel" panose="02000506030000020004" pitchFamily="2" charset="0"/>
            </a:endParaRPr>
          </a:p>
          <a:p>
            <a:pPr algn="just" eaLnBrk="1" hangingPunct="1">
              <a:defRPr/>
            </a:pPr>
            <a:r>
              <a:rPr lang="it-IT" dirty="0" smtClean="0">
                <a:latin typeface="Abel" panose="02000506030000020004" pitchFamily="2" charset="0"/>
              </a:rPr>
              <a:t>Possibilità </a:t>
            </a:r>
            <a:r>
              <a:rPr lang="it-IT" dirty="0">
                <a:latin typeface="Abel" panose="02000506030000020004" pitchFamily="2" charset="0"/>
              </a:rPr>
              <a:t>di </a:t>
            </a:r>
            <a:r>
              <a:rPr lang="it-IT" b="1" dirty="0">
                <a:latin typeface="Abel" panose="02000506030000020004" pitchFamily="2" charset="0"/>
              </a:rPr>
              <a:t>visualizzare i parcheggi liberi </a:t>
            </a:r>
            <a:r>
              <a:rPr lang="it-IT" dirty="0">
                <a:latin typeface="Abel" panose="02000506030000020004" pitchFamily="2" charset="0"/>
              </a:rPr>
              <a:t>in </a:t>
            </a:r>
            <a:r>
              <a:rPr lang="it-IT" dirty="0" smtClean="0">
                <a:latin typeface="Abel" panose="02000506030000020004" pitchFamily="2" charset="0"/>
              </a:rPr>
              <a:t>tempo reale.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accent2">
                    <a:lumMod val="75000"/>
                  </a:schemeClr>
                </a:solidFill>
              </a:rPr>
              <a:t>Mobilità</a:t>
            </a:r>
            <a:endParaRPr lang="it-IT" sz="1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266" name="Picture 2" descr="Risultati immagini per pass disabil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8222" y="3124258"/>
            <a:ext cx="219324" cy="21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isultati immagini per pass disabil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1101" y="2282745"/>
            <a:ext cx="219324" cy="21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isultati immagini per pass carico e scar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886" y="4034375"/>
            <a:ext cx="352444" cy="35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0885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5"/>
          <p:cNvSpPr>
            <a:spLocks noChangeArrowheads="1"/>
          </p:cNvSpPr>
          <p:nvPr/>
        </p:nvSpPr>
        <p:spPr bwMode="auto">
          <a:xfrm>
            <a:off x="1107345" y="673398"/>
            <a:ext cx="72936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ATTRAVERSAMENTO PEDONALE SICURO 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sp>
        <p:nvSpPr>
          <p:cNvPr id="5" name="Cilindro 4"/>
          <p:cNvSpPr/>
          <p:nvPr/>
        </p:nvSpPr>
        <p:spPr>
          <a:xfrm flipH="1">
            <a:off x="4774223" y="3558611"/>
            <a:ext cx="47519" cy="843121"/>
          </a:xfrm>
          <a:prstGeom prst="ca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ilindro 5"/>
          <p:cNvSpPr/>
          <p:nvPr/>
        </p:nvSpPr>
        <p:spPr>
          <a:xfrm flipH="1">
            <a:off x="2406291" y="3561189"/>
            <a:ext cx="47519" cy="843121"/>
          </a:xfrm>
          <a:prstGeom prst="ca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Parallelogramma 6"/>
          <p:cNvSpPr/>
          <p:nvPr/>
        </p:nvSpPr>
        <p:spPr>
          <a:xfrm flipH="1">
            <a:off x="216747" y="4308422"/>
            <a:ext cx="8481995" cy="658969"/>
          </a:xfrm>
          <a:prstGeom prst="parallelogram">
            <a:avLst>
              <a:gd name="adj" fmla="val 53708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Parallelogramma 7"/>
          <p:cNvSpPr/>
          <p:nvPr/>
        </p:nvSpPr>
        <p:spPr>
          <a:xfrm flipH="1">
            <a:off x="7795929" y="4592601"/>
            <a:ext cx="546937" cy="90608"/>
          </a:xfrm>
          <a:prstGeom prst="parallelogram">
            <a:avLst>
              <a:gd name="adj" fmla="val 4909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Parallelogramma 8"/>
          <p:cNvSpPr/>
          <p:nvPr/>
        </p:nvSpPr>
        <p:spPr>
          <a:xfrm flipH="1">
            <a:off x="6722753" y="4591263"/>
            <a:ext cx="546937" cy="90608"/>
          </a:xfrm>
          <a:prstGeom prst="parallelogram">
            <a:avLst>
              <a:gd name="adj" fmla="val 4909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Parallelogramma 9"/>
          <p:cNvSpPr/>
          <p:nvPr/>
        </p:nvSpPr>
        <p:spPr>
          <a:xfrm flipH="1">
            <a:off x="5649577" y="4589925"/>
            <a:ext cx="546937" cy="90608"/>
          </a:xfrm>
          <a:prstGeom prst="parallelogram">
            <a:avLst>
              <a:gd name="adj" fmla="val 4909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Parallelogramma 10"/>
          <p:cNvSpPr/>
          <p:nvPr/>
        </p:nvSpPr>
        <p:spPr>
          <a:xfrm flipH="1">
            <a:off x="4576402" y="4588586"/>
            <a:ext cx="546937" cy="90608"/>
          </a:xfrm>
          <a:prstGeom prst="parallelogram">
            <a:avLst>
              <a:gd name="adj" fmla="val 4909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Parallelogramma 11"/>
          <p:cNvSpPr/>
          <p:nvPr/>
        </p:nvSpPr>
        <p:spPr>
          <a:xfrm flipH="1">
            <a:off x="3503226" y="4587247"/>
            <a:ext cx="546937" cy="90608"/>
          </a:xfrm>
          <a:prstGeom prst="parallelogram">
            <a:avLst>
              <a:gd name="adj" fmla="val 4909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Parallelogramma 12"/>
          <p:cNvSpPr/>
          <p:nvPr/>
        </p:nvSpPr>
        <p:spPr>
          <a:xfrm flipH="1">
            <a:off x="2430050" y="4585908"/>
            <a:ext cx="546937" cy="90608"/>
          </a:xfrm>
          <a:prstGeom prst="parallelogram">
            <a:avLst>
              <a:gd name="adj" fmla="val 4909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Parallelogramma 13"/>
          <p:cNvSpPr/>
          <p:nvPr/>
        </p:nvSpPr>
        <p:spPr>
          <a:xfrm flipH="1">
            <a:off x="1356874" y="4584570"/>
            <a:ext cx="546937" cy="90608"/>
          </a:xfrm>
          <a:prstGeom prst="parallelogram">
            <a:avLst>
              <a:gd name="adj" fmla="val 4909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Parallelogramma 14"/>
          <p:cNvSpPr/>
          <p:nvPr/>
        </p:nvSpPr>
        <p:spPr>
          <a:xfrm flipH="1">
            <a:off x="283698" y="4583230"/>
            <a:ext cx="546937" cy="90608"/>
          </a:xfrm>
          <a:prstGeom prst="parallelogram">
            <a:avLst>
              <a:gd name="adj" fmla="val 4909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Parallelogramma 15"/>
          <p:cNvSpPr/>
          <p:nvPr/>
        </p:nvSpPr>
        <p:spPr>
          <a:xfrm flipH="1">
            <a:off x="7142155" y="4316573"/>
            <a:ext cx="557903" cy="138771"/>
          </a:xfrm>
          <a:prstGeom prst="parallelogram">
            <a:avLst>
              <a:gd name="adj" fmla="val 5302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9690" y="3982750"/>
            <a:ext cx="356362" cy="327386"/>
          </a:xfrm>
          <a:prstGeom prst="rect">
            <a:avLst/>
          </a:prstGeom>
        </p:spPr>
      </p:pic>
      <p:sp>
        <p:nvSpPr>
          <p:cNvPr id="18" name="Parallelogramma 17"/>
          <p:cNvSpPr/>
          <p:nvPr/>
        </p:nvSpPr>
        <p:spPr>
          <a:xfrm flipH="1">
            <a:off x="7248187" y="4542393"/>
            <a:ext cx="557903" cy="138771"/>
          </a:xfrm>
          <a:prstGeom prst="parallelogram">
            <a:avLst>
              <a:gd name="adj" fmla="val 5302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sp>
        <p:nvSpPr>
          <p:cNvPr id="19" name="Parallelogramma 18"/>
          <p:cNvSpPr/>
          <p:nvPr/>
        </p:nvSpPr>
        <p:spPr>
          <a:xfrm flipH="1">
            <a:off x="7383401" y="4776009"/>
            <a:ext cx="557903" cy="138771"/>
          </a:xfrm>
          <a:prstGeom prst="parallelogram">
            <a:avLst>
              <a:gd name="adj" fmla="val 5302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668" y="3901534"/>
            <a:ext cx="204976" cy="188309"/>
          </a:xfrm>
          <a:prstGeom prst="rect">
            <a:avLst/>
          </a:prstGeom>
        </p:spPr>
      </p:pic>
      <p:cxnSp>
        <p:nvCxnSpPr>
          <p:cNvPr id="21" name="Connettore 1 20"/>
          <p:cNvCxnSpPr>
            <a:stCxn id="20" idx="1"/>
            <a:endCxn id="17" idx="0"/>
          </p:cNvCxnSpPr>
          <p:nvPr/>
        </p:nvCxnSpPr>
        <p:spPr>
          <a:xfrm flipH="1" flipV="1">
            <a:off x="7447871" y="3982750"/>
            <a:ext cx="559797" cy="12940"/>
          </a:xfrm>
          <a:prstGeom prst="line">
            <a:avLst/>
          </a:prstGeom>
          <a:ln w="6350">
            <a:solidFill>
              <a:srgbClr val="AC141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>
            <a:stCxn id="20" idx="1"/>
            <a:endCxn id="16" idx="0"/>
          </p:cNvCxnSpPr>
          <p:nvPr/>
        </p:nvCxnSpPr>
        <p:spPr>
          <a:xfrm flipH="1">
            <a:off x="7421106" y="3995689"/>
            <a:ext cx="586562" cy="320884"/>
          </a:xfrm>
          <a:prstGeom prst="line">
            <a:avLst/>
          </a:prstGeom>
          <a:ln w="6350">
            <a:solidFill>
              <a:srgbClr val="AC141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Immagin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0" y="3955485"/>
            <a:ext cx="928003" cy="852546"/>
          </a:xfrm>
          <a:prstGeom prst="rect">
            <a:avLst/>
          </a:prstGeom>
        </p:spPr>
      </p:pic>
      <p:sp>
        <p:nvSpPr>
          <p:cNvPr id="24" name="Ovale 23"/>
          <p:cNvSpPr/>
          <p:nvPr/>
        </p:nvSpPr>
        <p:spPr>
          <a:xfrm flipH="1">
            <a:off x="2359248" y="3586982"/>
            <a:ext cx="70803" cy="241994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Parallelogramma 24"/>
          <p:cNvSpPr/>
          <p:nvPr/>
        </p:nvSpPr>
        <p:spPr>
          <a:xfrm rot="5400000" flipH="1" flipV="1">
            <a:off x="4481909" y="3561140"/>
            <a:ext cx="471418" cy="271563"/>
          </a:xfrm>
          <a:prstGeom prst="parallelogram">
            <a:avLst>
              <a:gd name="adj" fmla="val 91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ilindro 25"/>
          <p:cNvSpPr/>
          <p:nvPr/>
        </p:nvSpPr>
        <p:spPr>
          <a:xfrm flipH="1">
            <a:off x="7019320" y="3095739"/>
            <a:ext cx="67887" cy="1882348"/>
          </a:xfrm>
          <a:prstGeom prst="ca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ilindro 26"/>
          <p:cNvSpPr/>
          <p:nvPr/>
        </p:nvSpPr>
        <p:spPr>
          <a:xfrm rot="16200000" flipH="1">
            <a:off x="7242433" y="2872914"/>
            <a:ext cx="61881" cy="507530"/>
          </a:xfrm>
          <a:prstGeom prst="ca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orda 27"/>
          <p:cNvSpPr/>
          <p:nvPr/>
        </p:nvSpPr>
        <p:spPr>
          <a:xfrm flipH="1">
            <a:off x="7191888" y="3012816"/>
            <a:ext cx="600671" cy="289607"/>
          </a:xfrm>
          <a:prstGeom prst="chord">
            <a:avLst>
              <a:gd name="adj1" fmla="val 10782786"/>
              <a:gd name="adj2" fmla="val 1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/>
          <p:cNvSpPr txBox="1"/>
          <p:nvPr/>
        </p:nvSpPr>
        <p:spPr>
          <a:xfrm>
            <a:off x="2509611" y="3532674"/>
            <a:ext cx="1536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Abel" panose="02000506030000020004" pitchFamily="2" charset="0"/>
              </a:rPr>
              <a:t>Radar per rilevamento veicolo</a:t>
            </a:r>
            <a:endParaRPr lang="it-IT" sz="1600" dirty="0">
              <a:latin typeface="Abel" panose="02000506030000020004" pitchFamily="2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4821742" y="3380884"/>
            <a:ext cx="1554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latin typeface="Abel" panose="02000506030000020004" pitchFamily="2" charset="0"/>
              </a:rPr>
              <a:t>Pannello a messaggio variabile per segnalare presenza pedone</a:t>
            </a:r>
            <a:endParaRPr lang="it-IT" sz="1600" dirty="0">
              <a:latin typeface="Abel" panose="02000506030000020004" pitchFamily="2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6910524" y="2020901"/>
            <a:ext cx="1404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Abel" panose="02000506030000020004" pitchFamily="2" charset="0"/>
              </a:rPr>
              <a:t>Dimmeraggio lampione per avvertire il pedone del pericolo</a:t>
            </a:r>
            <a:endParaRPr lang="it-IT" sz="1600" dirty="0">
              <a:latin typeface="Abel" panose="02000506030000020004" pitchFamily="2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7988388" y="2893120"/>
            <a:ext cx="1509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Abel" panose="02000506030000020004" pitchFamily="2" charset="0"/>
              </a:rPr>
              <a:t>Telecamera con videoanalisi per riconoscimento pedone</a:t>
            </a:r>
            <a:endParaRPr lang="it-IT" sz="1600" dirty="0">
              <a:latin typeface="Abel" panose="02000506030000020004" pitchFamily="2" charset="0"/>
            </a:endParaRPr>
          </a:p>
        </p:txBody>
      </p:sp>
      <p:sp>
        <p:nvSpPr>
          <p:cNvPr id="33" name="Cilindro 32"/>
          <p:cNvSpPr/>
          <p:nvPr/>
        </p:nvSpPr>
        <p:spPr>
          <a:xfrm flipH="1">
            <a:off x="8182550" y="3964910"/>
            <a:ext cx="43160" cy="1080376"/>
          </a:xfrm>
          <a:prstGeom prst="ca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asellaDiTesto 37"/>
          <p:cNvSpPr txBox="1"/>
          <p:nvPr/>
        </p:nvSpPr>
        <p:spPr>
          <a:xfrm>
            <a:off x="1216770" y="1251522"/>
            <a:ext cx="1357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latin typeface="Abel" panose="02000506030000020004" pitchFamily="2" charset="0"/>
              </a:rPr>
              <a:t>SICUREZZA</a:t>
            </a:r>
            <a:endParaRPr lang="it-IT" sz="1400" b="1" dirty="0">
              <a:latin typeface="Abel" panose="02000506030000020004" pitchFamily="2" charset="0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1208998" y="1427559"/>
            <a:ext cx="5321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latin typeface="Abel" panose="02000506030000020004" pitchFamily="2" charset="0"/>
              </a:rPr>
              <a:t>Rendere più sicuro l’attraversamento pedonale da parte degli utenti (pedoni e veicoli)</a:t>
            </a:r>
            <a:endParaRPr lang="it-IT" sz="1600" dirty="0">
              <a:latin typeface="Abel" panose="02000506030000020004" pitchFamily="2" charset="0"/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1201120" y="1753325"/>
            <a:ext cx="1357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>
                <a:latin typeface="Abel" panose="02000506030000020004" pitchFamily="2" charset="0"/>
              </a:rPr>
              <a:t>TECNOLOGIA</a:t>
            </a:r>
          </a:p>
        </p:txBody>
      </p:sp>
      <p:sp>
        <p:nvSpPr>
          <p:cNvPr id="47" name="CasellaDiTesto 46"/>
          <p:cNvSpPr txBox="1"/>
          <p:nvPr/>
        </p:nvSpPr>
        <p:spPr>
          <a:xfrm>
            <a:off x="1201120" y="1950851"/>
            <a:ext cx="4438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latin typeface="Abel" panose="02000506030000020004" pitchFamily="2" charset="0"/>
              </a:rPr>
              <a:t>Utilizzare tecnologie e soluzioni viabilistiche innovative</a:t>
            </a:r>
          </a:p>
        </p:txBody>
      </p:sp>
      <p:sp>
        <p:nvSpPr>
          <p:cNvPr id="48" name="CasellaDiTesto 47"/>
          <p:cNvSpPr txBox="1"/>
          <p:nvPr/>
        </p:nvSpPr>
        <p:spPr>
          <a:xfrm>
            <a:off x="1182117" y="2240820"/>
            <a:ext cx="1991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>
                <a:latin typeface="Abel" panose="02000506030000020004" pitchFamily="2" charset="0"/>
              </a:rPr>
              <a:t>VALORE AGGIUNTO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1178918" y="2489673"/>
            <a:ext cx="4438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latin typeface="Abel" panose="02000506030000020004" pitchFamily="2" charset="0"/>
              </a:rPr>
              <a:t>Utilizzo delle potenzialità delle tecnologie installate per funzioni accessorie (controllo del territorio, classificazione dati traffico, etc.)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accent2">
                    <a:lumMod val="75000"/>
                  </a:schemeClr>
                </a:solidFill>
              </a:rPr>
              <a:t>Mobilità</a:t>
            </a:r>
            <a:endParaRPr lang="it-IT" sz="1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129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5"/>
          <p:cNvSpPr>
            <a:spLocks noChangeArrowheads="1"/>
          </p:cNvSpPr>
          <p:nvPr/>
        </p:nvSpPr>
        <p:spPr bwMode="auto">
          <a:xfrm>
            <a:off x="1719234" y="781707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RICARICA AUTO ELETTRICHE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560" y="1624688"/>
            <a:ext cx="4050633" cy="228455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4075" y="1613853"/>
            <a:ext cx="3059113" cy="229552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4" name="CasellaDiTesto 13"/>
          <p:cNvSpPr txBox="1"/>
          <p:nvPr/>
        </p:nvSpPr>
        <p:spPr>
          <a:xfrm>
            <a:off x="879836" y="4020900"/>
            <a:ext cx="3688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bel" panose="02000506030000020004" pitchFamily="2" charset="0"/>
              </a:rPr>
              <a:t>COLONNINE DI RICARICA</a:t>
            </a:r>
            <a:endParaRPr lang="it-IT" sz="1400" dirty="0">
              <a:latin typeface="Abel" panose="02000506030000020004" pitchFamily="2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859591" y="4020900"/>
            <a:ext cx="3688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bel" panose="02000506030000020004" pitchFamily="2" charset="0"/>
              </a:rPr>
              <a:t>BARRE DI RICARICA</a:t>
            </a:r>
            <a:endParaRPr lang="it-IT" sz="1400" dirty="0">
              <a:latin typeface="Abel" panose="02000506030000020004" pitchFamily="2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accent2">
                    <a:lumMod val="75000"/>
                  </a:schemeClr>
                </a:solidFill>
              </a:rPr>
              <a:t>Mobilità</a:t>
            </a:r>
            <a:endParaRPr lang="it-IT" sz="1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42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5"/>
          <p:cNvSpPr>
            <a:spLocks noChangeArrowheads="1"/>
          </p:cNvSpPr>
          <p:nvPr/>
        </p:nvSpPr>
        <p:spPr bwMode="auto">
          <a:xfrm>
            <a:off x="1801532" y="1902817"/>
            <a:ext cx="5758609" cy="95410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800" dirty="0" smtClean="0">
                <a:solidFill>
                  <a:srgbClr val="FFC000"/>
                </a:solidFill>
                <a:latin typeface="Gotham Black" pitchFamily="50" charset="0"/>
              </a:rPr>
              <a:t>SICUREZZA SOCIALE E</a:t>
            </a:r>
          </a:p>
          <a:p>
            <a:pPr algn="ctr" eaLnBrk="1" hangingPunct="1"/>
            <a:r>
              <a:rPr lang="it-IT" altLang="it-IT" sz="2800" dirty="0" smtClean="0">
                <a:solidFill>
                  <a:srgbClr val="FFC000"/>
                </a:solidFill>
                <a:latin typeface="Gotham Black" pitchFamily="50" charset="0"/>
              </a:rPr>
              <a:t>PRESIDIO TERRITORIO</a:t>
            </a:r>
            <a:endParaRPr lang="it-IT" altLang="it-IT" sz="2800" dirty="0">
              <a:solidFill>
                <a:srgbClr val="FFC000"/>
              </a:solidFill>
              <a:latin typeface="Gotham Black" pitchFamily="50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7056393" y="764231"/>
            <a:ext cx="575310" cy="851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6891608" y="502621"/>
            <a:ext cx="575310" cy="851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0527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ttangolo 15"/>
          <p:cNvSpPr>
            <a:spLocks noChangeArrowheads="1"/>
          </p:cNvSpPr>
          <p:nvPr/>
        </p:nvSpPr>
        <p:spPr bwMode="auto">
          <a:xfrm>
            <a:off x="2092168" y="726022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VIDEOSORVEGLIANZA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4081" y="3048538"/>
            <a:ext cx="2813999" cy="187493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4081" y="1358537"/>
            <a:ext cx="2918502" cy="155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4147" y="1358537"/>
            <a:ext cx="2691935" cy="151509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asellaDiTesto 13"/>
          <p:cNvSpPr txBox="1"/>
          <p:nvPr/>
        </p:nvSpPr>
        <p:spPr>
          <a:xfrm>
            <a:off x="0" y="1715972"/>
            <a:ext cx="1520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bel" panose="02000506030000020004" pitchFamily="2" charset="0"/>
              </a:rPr>
              <a:t>RICONOSCIMENTO PEDONI</a:t>
            </a:r>
            <a:endParaRPr lang="it-IT" sz="1400" dirty="0">
              <a:latin typeface="Abel" panose="02000506030000020004" pitchFamily="2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0463" y="2956261"/>
            <a:ext cx="2705619" cy="1967211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7543258" y="1654416"/>
            <a:ext cx="15204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bel" panose="02000506030000020004" pitchFamily="2" charset="0"/>
              </a:rPr>
              <a:t>TELECAMERE MULTI MEGAPIXEL PER ZOOM SU DETTAGLI A GRANDI DISTANZE</a:t>
            </a:r>
            <a:endParaRPr lang="it-IT" sz="1400" dirty="0">
              <a:latin typeface="Abel" panose="02000506030000020004" pitchFamily="2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3684" y="3752361"/>
            <a:ext cx="1520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bel" panose="02000506030000020004" pitchFamily="2" charset="0"/>
              </a:rPr>
              <a:t>TELECAMERE TERMICHE PER VISIONE NOTTURNA</a:t>
            </a:r>
            <a:endParaRPr lang="it-IT" sz="1400" dirty="0">
              <a:latin typeface="Abel" panose="02000506030000020004" pitchFamily="2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7543257" y="3536917"/>
            <a:ext cx="1520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bel" panose="02000506030000020004" pitchFamily="2" charset="0"/>
              </a:rPr>
              <a:t>RICONOSCIMENTO PARAMETRI BIOMETRICI</a:t>
            </a:r>
            <a:endParaRPr lang="it-IT" sz="1400" dirty="0">
              <a:latin typeface="Abel" panose="02000506030000020004" pitchFamily="2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rgbClr val="00B0F0"/>
                </a:solidFill>
              </a:rPr>
              <a:t>Sicurezza sociale e presidio territoriale</a:t>
            </a:r>
            <a:endParaRPr lang="it-IT" sz="1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87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154" y="1743891"/>
            <a:ext cx="4563081" cy="23670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ttangolo 15"/>
          <p:cNvSpPr>
            <a:spLocks noChangeArrowheads="1"/>
          </p:cNvSpPr>
          <p:nvPr/>
        </p:nvSpPr>
        <p:spPr bwMode="auto">
          <a:xfrm>
            <a:off x="2475092" y="988433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VIDEOSORVEGLIANZA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6010124" y="2416941"/>
            <a:ext cx="21154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it-IT" dirty="0">
                <a:latin typeface="Abel" panose="02000506030000020004" pitchFamily="2" charset="0"/>
              </a:rPr>
              <a:t>Movimenti sospetti e accessi a zone non consentite possono essere rilevate con </a:t>
            </a:r>
            <a:r>
              <a:rPr lang="it-IT" dirty="0" smtClean="0">
                <a:latin typeface="Abel" panose="02000506030000020004" pitchFamily="2" charset="0"/>
              </a:rPr>
              <a:t>tecniche </a:t>
            </a:r>
            <a:r>
              <a:rPr lang="it-IT" dirty="0">
                <a:latin typeface="Abel" panose="02000506030000020004" pitchFamily="2" charset="0"/>
              </a:rPr>
              <a:t>di </a:t>
            </a:r>
            <a:r>
              <a:rPr lang="it-IT" b="1" dirty="0">
                <a:latin typeface="Abel" panose="02000506030000020004" pitchFamily="2" charset="0"/>
              </a:rPr>
              <a:t>videoanalisi</a:t>
            </a:r>
          </a:p>
          <a:p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rgbClr val="00B0F0"/>
                </a:solidFill>
              </a:rPr>
              <a:t>Sicurezza sociale e presidio territoriale</a:t>
            </a:r>
            <a:endParaRPr lang="it-IT" sz="1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472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5"/>
          <p:cNvSpPr>
            <a:spLocks noChangeArrowheads="1"/>
          </p:cNvSpPr>
          <p:nvPr/>
        </p:nvSpPr>
        <p:spPr bwMode="auto">
          <a:xfrm>
            <a:off x="1589248" y="869140"/>
            <a:ext cx="72713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SECURITY POINT MOBILI E DIFFUSI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2900" y="1562634"/>
            <a:ext cx="1722251" cy="3061781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348230" y="1562634"/>
            <a:ext cx="1907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Abel" panose="02000506030000020004" pitchFamily="2" charset="0"/>
              </a:rPr>
              <a:t>Telecamere a scomparsa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348230" y="1889712"/>
            <a:ext cx="2670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Abel" panose="02000506030000020004" pitchFamily="2" charset="0"/>
              </a:rPr>
              <a:t>Registrazione locale e streaming 4G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309137" y="2209170"/>
            <a:ext cx="368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Abel" panose="02000506030000020004" pitchFamily="2" charset="0"/>
              </a:rPr>
              <a:t>Postazione con client per operatore a bordo mezzo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rgbClr val="00B0F0"/>
                </a:solidFill>
              </a:rPr>
              <a:t>Sicurezza sociale e presidio territoriale</a:t>
            </a:r>
            <a:endParaRPr lang="it-IT" sz="1200" b="1" dirty="0">
              <a:solidFill>
                <a:srgbClr val="00B0F0"/>
              </a:solidFill>
            </a:endParaRPr>
          </a:p>
        </p:txBody>
      </p:sp>
      <p:pic>
        <p:nvPicPr>
          <p:cNvPr id="18434" name="Picture 2" descr="Immagine correl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06" y="2829110"/>
            <a:ext cx="3646081" cy="167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Risultati immagini per POLIZIA MUNICIPALE TREN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8043" y="2368907"/>
            <a:ext cx="3007344" cy="225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93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81729"/>
            <a:ext cx="9132888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</a:rPr>
              <a:t>Alcuni ambiti principali</a:t>
            </a:r>
            <a:endParaRPr lang="it-IT" sz="3200" b="1" i="1" dirty="0" smtClean="0">
              <a:solidFill>
                <a:srgbClr val="C0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03695" y="700059"/>
            <a:ext cx="84698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1" dirty="0" smtClean="0">
                <a:solidFill>
                  <a:srgbClr val="FFA600"/>
                </a:solidFill>
              </a:rPr>
              <a:t>Servizi alle persone e interazione Istituzioni/cittadino</a:t>
            </a:r>
          </a:p>
          <a:p>
            <a:endParaRPr lang="it-IT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1" dirty="0" smtClean="0">
                <a:solidFill>
                  <a:schemeClr val="accent3">
                    <a:lumMod val="75000"/>
                  </a:schemeClr>
                </a:solidFill>
              </a:rPr>
              <a:t>Monitoraggio territorio e ambiente</a:t>
            </a:r>
          </a:p>
          <a:p>
            <a:endParaRPr lang="it-IT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Mobilità</a:t>
            </a:r>
          </a:p>
          <a:p>
            <a:endParaRPr lang="it-IT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1" dirty="0" smtClean="0">
                <a:solidFill>
                  <a:srgbClr val="00B0F0"/>
                </a:solidFill>
              </a:rPr>
              <a:t>Sicurezza Territoriale</a:t>
            </a:r>
            <a:endParaRPr lang="it-IT" b="1" dirty="0" smtClean="0"/>
          </a:p>
          <a:p>
            <a:endParaRPr lang="it-IT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chemeClr val="bg1">
                    <a:lumMod val="65000"/>
                  </a:schemeClr>
                </a:solidFill>
              </a:rPr>
              <a:t>Sicurezza </a:t>
            </a:r>
            <a:r>
              <a:rPr lang="it-IT" b="1" dirty="0" smtClean="0">
                <a:solidFill>
                  <a:schemeClr val="bg1">
                    <a:lumMod val="65000"/>
                  </a:schemeClr>
                </a:solidFill>
              </a:rPr>
              <a:t>Museale</a:t>
            </a:r>
          </a:p>
          <a:p>
            <a:endParaRPr lang="it-IT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rgbClr val="FF0000"/>
                </a:solidFill>
              </a:rPr>
              <a:t>I</a:t>
            </a:r>
            <a:r>
              <a:rPr lang="it-IT" b="1" dirty="0" smtClean="0">
                <a:solidFill>
                  <a:srgbClr val="FF0000"/>
                </a:solidFill>
              </a:rPr>
              <a:t>lluminazione </a:t>
            </a:r>
            <a:r>
              <a:rPr lang="it-IT" b="1" dirty="0">
                <a:solidFill>
                  <a:srgbClr val="FF0000"/>
                </a:solidFill>
              </a:rPr>
              <a:t>intelligente e </a:t>
            </a:r>
            <a:r>
              <a:rPr lang="it-IT" b="1" dirty="0" err="1" smtClean="0">
                <a:solidFill>
                  <a:srgbClr val="FF0000"/>
                </a:solidFill>
              </a:rPr>
              <a:t>metering</a:t>
            </a:r>
            <a:endParaRPr lang="it-IT" b="1" dirty="0" smtClean="0">
              <a:solidFill>
                <a:srgbClr val="FF0000"/>
              </a:solidFill>
            </a:endParaRPr>
          </a:p>
          <a:p>
            <a:endParaRPr lang="it-IT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1" dirty="0" smtClean="0"/>
              <a:t>...</a:t>
            </a:r>
            <a:endParaRPr lang="it-IT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7226" y="1391510"/>
            <a:ext cx="31035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6829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5"/>
          <p:cNvSpPr>
            <a:spLocks noChangeArrowheads="1"/>
          </p:cNvSpPr>
          <p:nvPr/>
        </p:nvSpPr>
        <p:spPr bwMode="auto">
          <a:xfrm>
            <a:off x="2089902" y="659649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TELECAMERE STANDALONE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1713357" y="1304981"/>
            <a:ext cx="633604" cy="1072459"/>
          </a:xfrm>
          <a:prstGeom prst="rect">
            <a:avLst/>
          </a:prstGeom>
          <a:solidFill>
            <a:srgbClr val="D9D9D9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>
              <a:rot lat="21352991" lon="20415805" rev="5500"/>
            </a:camera>
            <a:lightRig rig="flat" dir="t"/>
          </a:scene3d>
          <a:sp3d extrusionH="685800" contourW="12700" prstMaterial="matte">
            <a:bevelT w="101600" h="101600"/>
            <a:bevelB w="101600" h="101600"/>
            <a:contourClr>
              <a:schemeClr val="bg1">
                <a:lumMod val="5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3017520" y="1731109"/>
            <a:ext cx="26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latin typeface="Abel" panose="02000506030000020004" pitchFamily="2" charset="0"/>
              </a:rPr>
              <a:t>+</a:t>
            </a:r>
            <a:endParaRPr lang="it-IT" sz="3600" dirty="0">
              <a:latin typeface="Abel" panose="02000506030000020004" pitchFamily="2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4779" y="1561926"/>
            <a:ext cx="1108012" cy="815514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5784432" y="4564906"/>
            <a:ext cx="1361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00B0F0"/>
                </a:solidFill>
                <a:latin typeface="Abel" panose="02000506030000020004" pitchFamily="2" charset="0"/>
              </a:rPr>
              <a:t>(OPZIONALE)</a:t>
            </a:r>
            <a:endParaRPr lang="it-IT" sz="1400" dirty="0">
              <a:solidFill>
                <a:srgbClr val="00B0F0"/>
              </a:solidFill>
              <a:latin typeface="Abel" panose="02000506030000020004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8070" y="1738532"/>
            <a:ext cx="751271" cy="1296052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0" y="2608660"/>
            <a:ext cx="3688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bel" panose="02000506030000020004" pitchFamily="2" charset="0"/>
              </a:rPr>
              <a:t>BOX</a:t>
            </a:r>
            <a:endParaRPr lang="it-IT" sz="1400" dirty="0">
              <a:latin typeface="Abel" panose="02000506030000020004" pitchFamily="2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2606040" y="2608660"/>
            <a:ext cx="3688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bel" panose="02000506030000020004" pitchFamily="2" charset="0"/>
              </a:rPr>
              <a:t>TELECAMERA</a:t>
            </a:r>
            <a:endParaRPr lang="it-IT" sz="1400" dirty="0">
              <a:latin typeface="Abel" panose="02000506030000020004" pitchFamily="2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5251835" y="3022112"/>
            <a:ext cx="368808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Abel" panose="02000506030000020004" pitchFamily="2" charset="0"/>
              </a:rPr>
              <a:t>PANNELLO FOTOVOLTAICO</a:t>
            </a:r>
            <a:endParaRPr lang="it-IT" sz="1400" dirty="0">
              <a:latin typeface="Abel" panose="02000506030000020004" pitchFamily="2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843778" y="2916437"/>
            <a:ext cx="20005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bel" panose="02000506030000020004" pitchFamily="2" charset="0"/>
              </a:rPr>
              <a:t>Facilmente installabile su pali dell’illuminazione pubblica, contiene componenti per l’alimentazione e la connettività (</a:t>
            </a:r>
            <a:r>
              <a:rPr lang="it-IT" dirty="0" err="1" smtClean="0">
                <a:latin typeface="Abel" panose="02000506030000020004" pitchFamily="2" charset="0"/>
              </a:rPr>
              <a:t>WiFi</a:t>
            </a:r>
            <a:r>
              <a:rPr lang="it-IT" dirty="0" smtClean="0">
                <a:latin typeface="Abel" panose="02000506030000020004" pitchFamily="2" charset="0"/>
              </a:rPr>
              <a:t>, 4G)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3508523" y="2977397"/>
            <a:ext cx="200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Abel" panose="02000506030000020004" pitchFamily="2" charset="0"/>
              </a:rPr>
              <a:t>Diversi modelli a seconda delle esigenze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6101639" y="3557820"/>
            <a:ext cx="2000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bel" panose="02000506030000020004" pitchFamily="2" charset="0"/>
              </a:rPr>
              <a:t>Utile in caso di mancanza di alimentazione esterna e per utilizzo prolungato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852160" y="1648254"/>
            <a:ext cx="2587414" cy="2797387"/>
          </a:xfrm>
          <a:prstGeom prst="rect">
            <a:avLst/>
          </a:prstGeom>
          <a:noFill/>
          <a:ln w="127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rgbClr val="00B0F0"/>
                </a:solidFill>
              </a:rPr>
              <a:t>Sicurezza sociale e presidio territoriale</a:t>
            </a:r>
            <a:endParaRPr lang="it-IT" sz="1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568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gget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10114010"/>
              </p:ext>
            </p:extLst>
          </p:nvPr>
        </p:nvGraphicFramePr>
        <p:xfrm>
          <a:off x="1132574" y="1002503"/>
          <a:ext cx="5713864" cy="4035954"/>
        </p:xfrm>
        <a:graphic>
          <a:graphicData uri="http://schemas.openxmlformats.org/presentationml/2006/ole">
            <p:oleObj spid="_x0000_s6152" name="Acrobat Document" r:id="rId3" imgW="30252960" imgH="21420360" progId="AcroExch.Document.7">
              <p:embed/>
            </p:oleObj>
          </a:graphicData>
        </a:graphic>
      </p:graphicFrame>
      <p:grpSp>
        <p:nvGrpSpPr>
          <p:cNvPr id="6" name="Gruppo 5"/>
          <p:cNvGrpSpPr/>
          <p:nvPr/>
        </p:nvGrpSpPr>
        <p:grpSpPr>
          <a:xfrm>
            <a:off x="5572187" y="2072782"/>
            <a:ext cx="946704" cy="2620674"/>
            <a:chOff x="6216555" y="1439839"/>
            <a:chExt cx="1160060" cy="3173103"/>
          </a:xfrm>
        </p:grpSpPr>
        <p:sp>
          <p:nvSpPr>
            <p:cNvPr id="3" name="Rettangolo 2"/>
            <p:cNvSpPr/>
            <p:nvPr/>
          </p:nvSpPr>
          <p:spPr>
            <a:xfrm>
              <a:off x="6216555" y="1439839"/>
              <a:ext cx="1160060" cy="42990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Rettangolo 3"/>
            <p:cNvSpPr/>
            <p:nvPr/>
          </p:nvSpPr>
          <p:spPr>
            <a:xfrm>
              <a:off x="6346212" y="4053383"/>
              <a:ext cx="948516" cy="559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77" name="Picture 53" descr="Risultati immagini per STEMMA pa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63985" y="4046560"/>
              <a:ext cx="328353" cy="517383"/>
            </a:xfrm>
            <a:prstGeom prst="rect">
              <a:avLst/>
            </a:prstGeom>
            <a:noFill/>
          </p:spPr>
        </p:pic>
      </p:grpSp>
      <p:sp>
        <p:nvSpPr>
          <p:cNvPr id="7" name="Rettangolo 6"/>
          <p:cNvSpPr/>
          <p:nvPr/>
        </p:nvSpPr>
        <p:spPr>
          <a:xfrm>
            <a:off x="1353691" y="1185271"/>
            <a:ext cx="3548872" cy="3449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79" name="Picture 55" descr="Risultati immagini per MAPPA TRENTO"/>
          <p:cNvPicPr>
            <a:picLocks noChangeAspect="1" noChangeArrowheads="1"/>
          </p:cNvPicPr>
          <p:nvPr/>
        </p:nvPicPr>
        <p:blipFill>
          <a:blip r:embed="rId5" cstate="print"/>
          <a:srcRect l="20646" t="9202" b="7442"/>
          <a:stretch>
            <a:fillRect/>
          </a:stretch>
        </p:blipFill>
        <p:spPr bwMode="auto">
          <a:xfrm>
            <a:off x="1377608" y="1846931"/>
            <a:ext cx="4071524" cy="2823371"/>
          </a:xfrm>
          <a:prstGeom prst="rect">
            <a:avLst/>
          </a:prstGeom>
          <a:noFill/>
        </p:spPr>
      </p:pic>
      <p:pic>
        <p:nvPicPr>
          <p:cNvPr id="9" name="Immagine 8" descr="sos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1429" y="2798598"/>
            <a:ext cx="150327" cy="377416"/>
          </a:xfrm>
          <a:prstGeom prst="rect">
            <a:avLst/>
          </a:prstGeom>
        </p:spPr>
      </p:pic>
      <p:pic>
        <p:nvPicPr>
          <p:cNvPr id="11" name="Immagine 10" descr="sos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1011" y="2885034"/>
            <a:ext cx="150327" cy="377416"/>
          </a:xfrm>
          <a:prstGeom prst="rect">
            <a:avLst/>
          </a:prstGeom>
        </p:spPr>
      </p:pic>
      <p:pic>
        <p:nvPicPr>
          <p:cNvPr id="13" name="Immagine 12" descr="sos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5553" y="3774389"/>
            <a:ext cx="150327" cy="377416"/>
          </a:xfrm>
          <a:prstGeom prst="rect">
            <a:avLst/>
          </a:prstGeom>
        </p:spPr>
      </p:pic>
      <p:pic>
        <p:nvPicPr>
          <p:cNvPr id="14" name="Immagine 13" descr="sos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0319" y="2229941"/>
            <a:ext cx="150327" cy="377416"/>
          </a:xfrm>
          <a:prstGeom prst="rect">
            <a:avLst/>
          </a:prstGeom>
        </p:spPr>
      </p:pic>
      <p:pic>
        <p:nvPicPr>
          <p:cNvPr id="15" name="Immagine 14" descr="sos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9829" y="2163977"/>
            <a:ext cx="150327" cy="377416"/>
          </a:xfrm>
          <a:prstGeom prst="rect">
            <a:avLst/>
          </a:prstGeom>
        </p:spPr>
      </p:pic>
      <p:pic>
        <p:nvPicPr>
          <p:cNvPr id="17" name="Immagine 16" descr="sos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4301" y="3387727"/>
            <a:ext cx="150327" cy="377416"/>
          </a:xfrm>
          <a:prstGeom prst="rect">
            <a:avLst/>
          </a:prstGeom>
        </p:spPr>
      </p:pic>
      <p:pic>
        <p:nvPicPr>
          <p:cNvPr id="19" name="Immagine 18" descr="sos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8206" y="3176014"/>
            <a:ext cx="150327" cy="377416"/>
          </a:xfrm>
          <a:prstGeom prst="rect">
            <a:avLst/>
          </a:prstGeom>
        </p:spPr>
      </p:pic>
      <p:pic>
        <p:nvPicPr>
          <p:cNvPr id="20" name="Immagine 19" descr="sos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6833" y="3130607"/>
            <a:ext cx="150327" cy="377416"/>
          </a:xfrm>
          <a:prstGeom prst="rect">
            <a:avLst/>
          </a:prstGeom>
        </p:spPr>
      </p:pic>
      <p:pic>
        <p:nvPicPr>
          <p:cNvPr id="21" name="Immagine 20" descr="sos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7800" y="2403211"/>
            <a:ext cx="150327" cy="377416"/>
          </a:xfrm>
          <a:prstGeom prst="rect">
            <a:avLst/>
          </a:prstGeom>
        </p:spPr>
      </p:pic>
      <p:pic>
        <p:nvPicPr>
          <p:cNvPr id="22" name="Immagine 21" descr="sos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74352" y="2696326"/>
            <a:ext cx="150327" cy="377416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7052842" y="1349684"/>
            <a:ext cx="1359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Colonnine con pulsante di emergenza posizionate in prossimità di punti critici della città (parchi, zone poco illuminate, etc.). </a:t>
            </a:r>
            <a:endParaRPr lang="it-IT" sz="1000" dirty="0" smtClean="0"/>
          </a:p>
          <a:p>
            <a:endParaRPr lang="it-IT" sz="1000" dirty="0"/>
          </a:p>
          <a:p>
            <a:r>
              <a:rPr lang="it-IT" sz="1000" dirty="0" smtClean="0"/>
              <a:t>Una </a:t>
            </a:r>
            <a:r>
              <a:rPr lang="it-IT" sz="1000" dirty="0"/>
              <a:t>telecamera per ogni colonnina permette di visualizzare in tempo reale anche il soggetto che ha effettuato la chiamata. </a:t>
            </a:r>
            <a:endParaRPr lang="it-IT" sz="1000" dirty="0" smtClean="0"/>
          </a:p>
          <a:p>
            <a:endParaRPr lang="it-IT" sz="1000" dirty="0"/>
          </a:p>
          <a:p>
            <a:r>
              <a:rPr lang="it-IT" sz="1000" dirty="0" smtClean="0"/>
              <a:t>Possibile terminale per videochiamate.</a:t>
            </a:r>
            <a:endParaRPr lang="it-IT" sz="10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310100" y="248292"/>
            <a:ext cx="380072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rgbClr val="00B0F0"/>
                </a:solidFill>
              </a:rPr>
              <a:t>Sicurezza sociale e presidio territoriale</a:t>
            </a:r>
            <a:endParaRPr lang="it-IT" sz="1200" b="1" dirty="0">
              <a:solidFill>
                <a:srgbClr val="00B0F0"/>
              </a:solidFill>
            </a:endParaRPr>
          </a:p>
        </p:txBody>
      </p:sp>
      <p:sp>
        <p:nvSpPr>
          <p:cNvPr id="24" name="Rettangolo 15"/>
          <p:cNvSpPr>
            <a:spLocks noChangeArrowheads="1"/>
          </p:cNvSpPr>
          <p:nvPr/>
        </p:nvSpPr>
        <p:spPr bwMode="auto">
          <a:xfrm>
            <a:off x="2829345" y="524482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COLONNINE DI SOCCORSO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878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5"/>
          <p:cNvSpPr>
            <a:spLocks noChangeArrowheads="1"/>
          </p:cNvSpPr>
          <p:nvPr/>
        </p:nvSpPr>
        <p:spPr bwMode="auto">
          <a:xfrm>
            <a:off x="1340729" y="1013192"/>
            <a:ext cx="73975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MICROFONI E ALTOPARLANTI IP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 cstate="print"/>
          <a:srcRect l="11682" r="3065" b="4274"/>
          <a:stretch/>
        </p:blipFill>
        <p:spPr>
          <a:xfrm>
            <a:off x="636080" y="1457561"/>
            <a:ext cx="3985260" cy="3153607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040343" y="1934010"/>
            <a:ext cx="3325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bel" panose="02000506030000020004" pitchFamily="2" charset="0"/>
              </a:rPr>
              <a:t>Altoparlanti e microfoni per </a:t>
            </a:r>
            <a:r>
              <a:rPr lang="it-IT" sz="1600" b="1" dirty="0">
                <a:latin typeface="Abel" panose="02000506030000020004" pitchFamily="2" charset="0"/>
              </a:rPr>
              <a:t>comunicazioni</a:t>
            </a:r>
            <a:r>
              <a:rPr lang="it-IT" sz="1600" dirty="0">
                <a:latin typeface="Abel" panose="02000506030000020004" pitchFamily="2" charset="0"/>
              </a:rPr>
              <a:t> bidirezionali  in tempo reale (informazione/dissuasione)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039506" y="3231292"/>
            <a:ext cx="3075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bel" panose="02000506030000020004" pitchFamily="2" charset="0"/>
              </a:rPr>
              <a:t>Analisi del suono per </a:t>
            </a:r>
            <a:r>
              <a:rPr lang="it-IT" sz="1600" b="1" dirty="0">
                <a:latin typeface="Abel" panose="02000506030000020004" pitchFamily="2" charset="0"/>
              </a:rPr>
              <a:t>riconoscimento automatico</a:t>
            </a:r>
            <a:r>
              <a:rPr lang="it-IT" sz="1600" dirty="0">
                <a:latin typeface="Abel" panose="02000506030000020004" pitchFamily="2" charset="0"/>
              </a:rPr>
              <a:t> di urla, spari, esplosioni e situazioni anomale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rgbClr val="00B0F0"/>
                </a:solidFill>
              </a:rPr>
              <a:t>Sicurezza sociale e presidio territoriale</a:t>
            </a:r>
            <a:endParaRPr lang="it-IT" sz="1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011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5"/>
          <p:cNvSpPr>
            <a:spLocks noChangeArrowheads="1"/>
          </p:cNvSpPr>
          <p:nvPr/>
        </p:nvSpPr>
        <p:spPr bwMode="auto">
          <a:xfrm>
            <a:off x="2195535" y="570801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WEARABLE CAMERA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" cstate="print"/>
          <a:srcRect t="17113"/>
          <a:stretch/>
        </p:blipFill>
        <p:spPr>
          <a:xfrm>
            <a:off x="0" y="1045819"/>
            <a:ext cx="9132888" cy="4091331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510124" y="2063586"/>
            <a:ext cx="4056320" cy="1631216"/>
          </a:xfrm>
          <a:prstGeom prst="rect">
            <a:avLst/>
          </a:prstGeom>
          <a:solidFill>
            <a:srgbClr val="363D49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Abel" panose="02000506030000020004" pitchFamily="2" charset="0"/>
                <a:ea typeface="Roboto" panose="02000000000000000000" pitchFamily="2" charset="0"/>
                <a:cs typeface="Verdana"/>
              </a:rPr>
              <a:t>Telecamere indossabili (collegate in </a:t>
            </a:r>
            <a:r>
              <a:rPr lang="it-IT" sz="2000" dirty="0" err="1">
                <a:solidFill>
                  <a:schemeClr val="bg1"/>
                </a:solidFill>
                <a:latin typeface="Abel" panose="02000506030000020004" pitchFamily="2" charset="0"/>
                <a:ea typeface="Roboto" panose="02000000000000000000" pitchFamily="2" charset="0"/>
                <a:cs typeface="Verdana"/>
              </a:rPr>
              <a:t>BlueTooth</a:t>
            </a:r>
            <a:r>
              <a:rPr lang="it-IT" sz="2000" dirty="0">
                <a:solidFill>
                  <a:schemeClr val="bg1"/>
                </a:solidFill>
                <a:latin typeface="Abel" panose="02000506030000020004" pitchFamily="2" charset="0"/>
                <a:ea typeface="Roboto" panose="02000000000000000000" pitchFamily="2" charset="0"/>
                <a:cs typeface="Verdana"/>
              </a:rPr>
              <a:t> allo </a:t>
            </a:r>
            <a:r>
              <a:rPr lang="it-IT" sz="2000" dirty="0" err="1">
                <a:solidFill>
                  <a:schemeClr val="bg1"/>
                </a:solidFill>
                <a:latin typeface="Abel" panose="02000506030000020004" pitchFamily="2" charset="0"/>
                <a:ea typeface="Roboto" panose="02000000000000000000" pitchFamily="2" charset="0"/>
                <a:cs typeface="Verdana"/>
              </a:rPr>
              <a:t>smarphone</a:t>
            </a:r>
            <a:r>
              <a:rPr lang="it-IT" sz="2000" dirty="0" smtClean="0">
                <a:solidFill>
                  <a:schemeClr val="bg1"/>
                </a:solidFill>
                <a:latin typeface="Abel" panose="02000506030000020004" pitchFamily="2" charset="0"/>
                <a:ea typeface="Roboto" panose="02000000000000000000" pitchFamily="2" charset="0"/>
                <a:cs typeface="Verdana"/>
              </a:rPr>
              <a:t>), dotate </a:t>
            </a:r>
            <a:r>
              <a:rPr lang="it-IT" sz="2000" dirty="0">
                <a:solidFill>
                  <a:schemeClr val="bg1"/>
                </a:solidFill>
                <a:latin typeface="Abel" panose="02000506030000020004" pitchFamily="2" charset="0"/>
                <a:ea typeface="Roboto" panose="02000000000000000000" pitchFamily="2" charset="0"/>
                <a:cs typeface="Verdana"/>
              </a:rPr>
              <a:t>di </a:t>
            </a:r>
            <a:r>
              <a:rPr lang="it-IT" sz="2000" dirty="0" smtClean="0">
                <a:solidFill>
                  <a:schemeClr val="bg1"/>
                </a:solidFill>
                <a:latin typeface="Abel" panose="02000506030000020004" pitchFamily="2" charset="0"/>
                <a:ea typeface="Roboto" panose="02000000000000000000" pitchFamily="2" charset="0"/>
                <a:cs typeface="Verdana"/>
              </a:rPr>
              <a:t>microfono e con streaming </a:t>
            </a:r>
            <a:r>
              <a:rPr lang="it-IT" sz="2000" dirty="0">
                <a:solidFill>
                  <a:schemeClr val="bg1"/>
                </a:solidFill>
                <a:latin typeface="Abel" panose="02000506030000020004" pitchFamily="2" charset="0"/>
                <a:ea typeface="Roboto" panose="02000000000000000000" pitchFamily="2" charset="0"/>
                <a:cs typeface="Verdana"/>
              </a:rPr>
              <a:t>alla centrale per registrazione e coordinamento in tempo reale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rgbClr val="00B0F0"/>
                </a:solidFill>
              </a:rPr>
              <a:t>Sicurezza sociale e presidio territoriale</a:t>
            </a:r>
            <a:endParaRPr lang="it-IT" sz="1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770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5"/>
          <p:cNvSpPr>
            <a:spLocks noChangeArrowheads="1"/>
          </p:cNvSpPr>
          <p:nvPr/>
        </p:nvSpPr>
        <p:spPr bwMode="auto">
          <a:xfrm>
            <a:off x="3086511" y="662951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DASHCAM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pic>
        <p:nvPicPr>
          <p:cNvPr id="7" name="Picture 2" descr="http://icdn2.digitaltrends.com/image/garmin-dash-cam-1296x86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308"/>
          <a:stretch/>
        </p:blipFill>
        <p:spPr bwMode="auto">
          <a:xfrm>
            <a:off x="0" y="1262071"/>
            <a:ext cx="9132888" cy="437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5870401" y="1867266"/>
            <a:ext cx="3035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rgbClr val="474747"/>
                </a:solidFill>
                <a:latin typeface="Abel" panose="02000506030000020004" pitchFamily="2" charset="0"/>
                <a:ea typeface="Roboto" panose="02000000000000000000" pitchFamily="2" charset="0"/>
                <a:cs typeface="Verdana"/>
              </a:rPr>
              <a:t>Le telecamere posso essere montate anche all’interno dell’auto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rgbClr val="00B0F0"/>
                </a:solidFill>
              </a:rPr>
              <a:t>Sicurezza sociale e presidio territoriale</a:t>
            </a:r>
            <a:endParaRPr lang="it-IT" sz="1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443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5"/>
          <p:cNvSpPr>
            <a:spLocks noChangeArrowheads="1"/>
          </p:cNvSpPr>
          <p:nvPr/>
        </p:nvSpPr>
        <p:spPr bwMode="auto">
          <a:xfrm>
            <a:off x="3372329" y="943128"/>
            <a:ext cx="23734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DRONI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3440" y="1891795"/>
            <a:ext cx="4124960" cy="298018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539030" y="2443761"/>
            <a:ext cx="29676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solidFill>
                  <a:srgbClr val="474747"/>
                </a:solidFill>
                <a:latin typeface="Abel" panose="02000506030000020004" pitchFamily="2" charset="0"/>
                <a:ea typeface="Roboto" panose="02000000000000000000" pitchFamily="2" charset="0"/>
                <a:cs typeface="Verdana"/>
              </a:rPr>
              <a:t>I droni saranno il nuovo strumento di videosorveglianza e di intervento remoto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74747"/>
                </a:solidFill>
                <a:latin typeface="Abel" panose="02000506030000020004" pitchFamily="2" charset="0"/>
                <a:ea typeface="Roboto" panose="02000000000000000000" pitchFamily="2" charset="0"/>
                <a:cs typeface="Verdana"/>
              </a:rPr>
              <a:t>Pattuglie automatizzate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74747"/>
                </a:solidFill>
                <a:latin typeface="Abel" panose="02000506030000020004" pitchFamily="2" charset="0"/>
                <a:ea typeface="Roboto" panose="02000000000000000000" pitchFamily="2" charset="0"/>
                <a:cs typeface="Verdana"/>
              </a:rPr>
              <a:t>Riprese aeree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474747"/>
                </a:solidFill>
                <a:latin typeface="Abel" panose="02000506030000020004" pitchFamily="2" charset="0"/>
                <a:ea typeface="Roboto" panose="02000000000000000000" pitchFamily="2" charset="0"/>
                <a:cs typeface="Verdana"/>
              </a:rPr>
              <a:t>Sorveglianza in situazioni pericolose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rgbClr val="00B0F0"/>
                </a:solidFill>
              </a:rPr>
              <a:t>Sicurezza sociale e presidio territoriale</a:t>
            </a:r>
            <a:endParaRPr lang="it-IT" sz="1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40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5"/>
          <p:cNvSpPr>
            <a:spLocks noChangeArrowheads="1"/>
          </p:cNvSpPr>
          <p:nvPr/>
        </p:nvSpPr>
        <p:spPr bwMode="auto">
          <a:xfrm>
            <a:off x="2640332" y="764231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TELECAMERE 360°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645710" y="1556503"/>
            <a:ext cx="1742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474747"/>
                </a:solidFill>
                <a:latin typeface="Abel" panose="02000506030000020004" pitchFamily="2" charset="0"/>
                <a:ea typeface="Roboto" panose="02000000000000000000" pitchFamily="2" charset="0"/>
                <a:cs typeface="Verdana"/>
              </a:rPr>
              <a:t>Telecamere a 360° per non perdere nessun dettaglio</a:t>
            </a:r>
            <a:endParaRPr lang="it-IT" dirty="0">
              <a:solidFill>
                <a:srgbClr val="474747"/>
              </a:solidFill>
              <a:latin typeface="Abel" panose="02000506030000020004" pitchFamily="2" charset="0"/>
              <a:ea typeface="Roboto" panose="02000000000000000000" pitchFamily="2" charset="0"/>
              <a:cs typeface="Verdana"/>
            </a:endParaRPr>
          </a:p>
        </p:txBody>
      </p:sp>
      <p:pic>
        <p:nvPicPr>
          <p:cNvPr id="17" name="Picture 2" descr="https://upload.wikimedia.org/wikipedia/commons/f/fa/Trafalgar_Square_360_Panorama_Cropped_Sky%2C_London_-_Jun_2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28109"/>
            <a:ext cx="9132888" cy="190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074" y="1216188"/>
            <a:ext cx="3523487" cy="2011921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rgbClr val="00B0F0"/>
                </a:solidFill>
              </a:rPr>
              <a:t>Sicurezza sociale e presidio territoriale</a:t>
            </a:r>
            <a:endParaRPr lang="it-IT" sz="1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569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5"/>
          <p:cNvSpPr>
            <a:spLocks noChangeArrowheads="1"/>
          </p:cNvSpPr>
          <p:nvPr/>
        </p:nvSpPr>
        <p:spPr bwMode="auto">
          <a:xfrm>
            <a:off x="2577179" y="543149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TELECAMERE RADAR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45818"/>
            <a:ext cx="9132888" cy="409133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296628" y="1045818"/>
            <a:ext cx="2836260" cy="1917302"/>
          </a:xfrm>
          <a:prstGeom prst="rect">
            <a:avLst/>
          </a:prstGeom>
          <a:solidFill>
            <a:schemeClr val="tx1">
              <a:lumMod val="50000"/>
              <a:lumOff val="50000"/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>
                <a:solidFill>
                  <a:schemeClr val="bg1"/>
                </a:solidFill>
                <a:latin typeface="Abel" panose="02000506030000020004" pitchFamily="2" charset="0"/>
                <a:ea typeface="Roboto" panose="02000000000000000000" pitchFamily="2" charset="0"/>
                <a:cs typeface="Verdana"/>
              </a:rPr>
              <a:t>Rilevazione e identificazione di oggetti anche in condizioni di scarsa visibilità (notte, nebbia, …)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rgbClr val="00B0F0"/>
                </a:solidFill>
              </a:rPr>
              <a:t>Sicurezza sociale e presidio territoriale</a:t>
            </a:r>
            <a:endParaRPr lang="it-IT" sz="1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224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5"/>
          <p:cNvSpPr>
            <a:spLocks noChangeArrowheads="1"/>
          </p:cNvSpPr>
          <p:nvPr/>
        </p:nvSpPr>
        <p:spPr bwMode="auto">
          <a:xfrm>
            <a:off x="2290943" y="1195131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SICUREZZA IMPIANTI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7701" y="2907441"/>
            <a:ext cx="2514600" cy="222970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047"/>
          <a:stretch/>
        </p:blipFill>
        <p:spPr>
          <a:xfrm>
            <a:off x="0" y="2808388"/>
            <a:ext cx="3502459" cy="232876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37" t="4312"/>
          <a:stretch/>
        </p:blipFill>
        <p:spPr>
          <a:xfrm>
            <a:off x="3502459" y="2907441"/>
            <a:ext cx="3115242" cy="2229709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1897599" y="1799597"/>
            <a:ext cx="6229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Abel" panose="02000506030000020004" pitchFamily="2" charset="0"/>
              </a:rPr>
              <a:t>Messa in sicurezza di impianti dislocati su tutto il territorio nazionale (centrali generazione, ciclo idrico, smaltimento rifiuti,…)</a:t>
            </a:r>
            <a:endParaRPr lang="it-IT" sz="1600" dirty="0">
              <a:latin typeface="Abel" panose="02000506030000020004" pitchFamily="2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897600" y="2484515"/>
            <a:ext cx="6229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Abel" panose="02000506030000020004" pitchFamily="2" charset="0"/>
              </a:rPr>
              <a:t>Prevenzione contro potenziali pericoli dovuti a intrusioni non autorizzate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rgbClr val="00B0F0"/>
                </a:solidFill>
              </a:rPr>
              <a:t>Sicurezza sociale e presidio territoriale</a:t>
            </a:r>
            <a:endParaRPr lang="it-IT" sz="1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100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2" descr="http://www.contegemona.it/wp-content/uploads/2012/06/Tavolo_riunioni_vuoto2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5126" y="1059575"/>
            <a:ext cx="1748779" cy="58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9687" y="1064453"/>
            <a:ext cx="1239634" cy="530629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596061" y="858748"/>
            <a:ext cx="1383258" cy="107828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9883" y="4244969"/>
            <a:ext cx="416774" cy="416774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3824" y="4244969"/>
            <a:ext cx="416774" cy="416774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6712" y="4244969"/>
            <a:ext cx="416774" cy="416774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9498" y="4244969"/>
            <a:ext cx="416774" cy="416774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7947" y="4231007"/>
            <a:ext cx="416774" cy="416774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330" y="4260277"/>
            <a:ext cx="416774" cy="416774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9010" y="4244969"/>
            <a:ext cx="416774" cy="416774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5483" y="4244969"/>
            <a:ext cx="416774" cy="416774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1185973" y="4853299"/>
            <a:ext cx="6739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 smtClean="0">
                <a:latin typeface="Abel" panose="0200050603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TVCC</a:t>
            </a:r>
            <a:endParaRPr lang="it-IT" sz="900" dirty="0">
              <a:latin typeface="Abel" panose="02000506030000020004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6045154" y="4853299"/>
            <a:ext cx="6739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 smtClean="0">
                <a:latin typeface="Abel" panose="0200050603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WIFI</a:t>
            </a:r>
            <a:endParaRPr lang="it-IT" sz="900" dirty="0">
              <a:latin typeface="Abel" panose="02000506030000020004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6775875" y="4853299"/>
            <a:ext cx="6739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 smtClean="0">
                <a:latin typeface="Abel" panose="0200050603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SOS</a:t>
            </a:r>
            <a:endParaRPr lang="it-IT" sz="900" dirty="0">
              <a:latin typeface="Abel" panose="02000506030000020004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1886495" y="4853299"/>
            <a:ext cx="6739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 smtClean="0">
                <a:latin typeface="Abel" panose="0200050603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DOME</a:t>
            </a:r>
            <a:endParaRPr lang="it-IT" sz="900" dirty="0">
              <a:latin typeface="Abel" panose="02000506030000020004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2575601" y="4853299"/>
            <a:ext cx="9827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 smtClean="0">
                <a:latin typeface="Abel" panose="0200050603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STANDALONE</a:t>
            </a:r>
            <a:endParaRPr lang="it-IT" sz="900" dirty="0">
              <a:latin typeface="Abel" panose="02000506030000020004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7509170" y="4853299"/>
            <a:ext cx="7075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 smtClean="0">
                <a:latin typeface="Abel" panose="0200050603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SENSORI</a:t>
            </a:r>
            <a:endParaRPr lang="it-IT" sz="900" dirty="0">
              <a:latin typeface="Abel" panose="02000506030000020004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8316913" y="4853299"/>
            <a:ext cx="6739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 smtClean="0">
                <a:latin typeface="Abel" panose="0200050603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PHONE</a:t>
            </a:r>
            <a:endParaRPr lang="it-IT" sz="900" dirty="0">
              <a:latin typeface="Abel" panose="02000506030000020004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4340743" y="4853299"/>
            <a:ext cx="9342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 smtClean="0">
                <a:latin typeface="Abel" panose="0200050603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BODYCAM</a:t>
            </a:r>
            <a:endParaRPr lang="it-IT" sz="900" dirty="0">
              <a:latin typeface="Abel" panose="02000506030000020004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5252256" y="4853299"/>
            <a:ext cx="6739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 smtClean="0">
                <a:latin typeface="Abel" panose="0200050603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DRONI</a:t>
            </a:r>
            <a:endParaRPr lang="it-IT" sz="900" dirty="0">
              <a:latin typeface="Abel" panose="02000506030000020004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4" name="Picture 6" descr="Risultati immagini per colonnina so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3293" y="4247990"/>
            <a:ext cx="216017" cy="44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772" y="4282513"/>
            <a:ext cx="445961" cy="445961"/>
          </a:xfrm>
          <a:prstGeom prst="rect">
            <a:avLst/>
          </a:prstGeom>
        </p:spPr>
      </p:pic>
      <p:sp>
        <p:nvSpPr>
          <p:cNvPr id="46" name="CasellaDiTesto 45"/>
          <p:cNvSpPr txBox="1"/>
          <p:nvPr/>
        </p:nvSpPr>
        <p:spPr>
          <a:xfrm>
            <a:off x="3522104" y="4853299"/>
            <a:ext cx="9827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 smtClean="0">
                <a:latin typeface="Abel" panose="0200050603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TERMOCAMERE</a:t>
            </a:r>
            <a:endParaRPr lang="it-IT" sz="900" dirty="0">
              <a:latin typeface="Abel" panose="02000506030000020004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7" name="Picture 2" descr="Risultati immagini per table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6895" y="1138921"/>
            <a:ext cx="755155" cy="56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magin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870967" y="969901"/>
            <a:ext cx="187538" cy="453129"/>
          </a:xfrm>
          <a:prstGeom prst="rect">
            <a:avLst/>
          </a:prstGeom>
        </p:spPr>
      </p:pic>
      <p:sp>
        <p:nvSpPr>
          <p:cNvPr id="49" name="Freccia bidirezionale orizzontale 48"/>
          <p:cNvSpPr/>
          <p:nvPr/>
        </p:nvSpPr>
        <p:spPr>
          <a:xfrm>
            <a:off x="1535596" y="1658816"/>
            <a:ext cx="6786902" cy="253114"/>
          </a:xfrm>
          <a:prstGeom prst="leftRightArrow">
            <a:avLst/>
          </a:prstGeom>
          <a:solidFill>
            <a:srgbClr val="CA1225">
              <a:alpha val="30000"/>
            </a:srgbClr>
          </a:solidFill>
          <a:ln w="3810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50" name="CasellaDiTesto 3"/>
          <p:cNvSpPr txBox="1">
            <a:spLocks noChangeArrowheads="1"/>
          </p:cNvSpPr>
          <p:nvPr/>
        </p:nvSpPr>
        <p:spPr bwMode="auto">
          <a:xfrm rot="5400000">
            <a:off x="4034654" y="-539361"/>
            <a:ext cx="1938597" cy="7130941"/>
          </a:xfrm>
          <a:prstGeom prst="rect">
            <a:avLst/>
          </a:prstGeom>
          <a:solidFill>
            <a:srgbClr val="00638B">
              <a:alpha val="1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it-IT" sz="1600" b="1" dirty="0">
              <a:latin typeface="Arial" pitchFamily="34" charset="0"/>
            </a:endParaRPr>
          </a:p>
        </p:txBody>
      </p:sp>
      <p:sp>
        <p:nvSpPr>
          <p:cNvPr id="51" name="CasellaDiTesto 3"/>
          <p:cNvSpPr txBox="1">
            <a:spLocks noChangeArrowheads="1"/>
          </p:cNvSpPr>
          <p:nvPr/>
        </p:nvSpPr>
        <p:spPr bwMode="auto">
          <a:xfrm rot="5400000">
            <a:off x="4559228" y="618733"/>
            <a:ext cx="910167" cy="7953032"/>
          </a:xfrm>
          <a:prstGeom prst="rect">
            <a:avLst/>
          </a:prstGeom>
          <a:solidFill>
            <a:srgbClr val="00638B">
              <a:alpha val="1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it-IT" sz="1600" b="1" dirty="0">
              <a:latin typeface="Arial" pitchFamily="34" charset="0"/>
            </a:endParaRPr>
          </a:p>
        </p:txBody>
      </p:sp>
      <p:sp>
        <p:nvSpPr>
          <p:cNvPr id="85" name="Rettangolo 84"/>
          <p:cNvSpPr/>
          <p:nvPr/>
        </p:nvSpPr>
        <p:spPr>
          <a:xfrm>
            <a:off x="4087727" y="2424732"/>
            <a:ext cx="2058062" cy="99319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09FDA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7" name="Gruppo 86"/>
          <p:cNvGrpSpPr/>
          <p:nvPr/>
        </p:nvGrpSpPr>
        <p:grpSpPr>
          <a:xfrm>
            <a:off x="4208421" y="2536015"/>
            <a:ext cx="1002831" cy="818733"/>
            <a:chOff x="3260717" y="2452546"/>
            <a:chExt cx="1218355" cy="1368776"/>
          </a:xfrm>
        </p:grpSpPr>
        <p:sp>
          <p:nvSpPr>
            <p:cNvPr id="88" name="CasellaDiTesto 87"/>
            <p:cNvSpPr txBox="1"/>
            <p:nvPr/>
          </p:nvSpPr>
          <p:spPr>
            <a:xfrm>
              <a:off x="3327072" y="3358229"/>
              <a:ext cx="1152000" cy="463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>
                  <a:latin typeface="Abel" panose="02000506030000020004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MOBILITA’</a:t>
              </a:r>
            </a:p>
          </p:txBody>
        </p:sp>
        <p:pic>
          <p:nvPicPr>
            <p:cNvPr id="89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391" t="33717" r="28317" b="28117"/>
            <a:stretch>
              <a:fillRect/>
            </a:stretch>
          </p:blipFill>
          <p:spPr bwMode="auto">
            <a:xfrm>
              <a:off x="3260717" y="2452546"/>
              <a:ext cx="955034" cy="684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0" name="Gruppo 89"/>
          <p:cNvGrpSpPr/>
          <p:nvPr/>
        </p:nvGrpSpPr>
        <p:grpSpPr>
          <a:xfrm>
            <a:off x="5062022" y="2560411"/>
            <a:ext cx="1002824" cy="875095"/>
            <a:chOff x="4910270" y="2830063"/>
            <a:chExt cx="1126082" cy="1082294"/>
          </a:xfrm>
        </p:grpSpPr>
        <p:pic>
          <p:nvPicPr>
            <p:cNvPr id="91" name="Picture 3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391" t="33717" r="28317" b="28117"/>
            <a:stretch>
              <a:fillRect/>
            </a:stretch>
          </p:blipFill>
          <p:spPr bwMode="auto">
            <a:xfrm>
              <a:off x="4952143" y="2830063"/>
              <a:ext cx="955034" cy="48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CasellaDiTesto 91"/>
            <p:cNvSpPr txBox="1"/>
            <p:nvPr/>
          </p:nvSpPr>
          <p:spPr>
            <a:xfrm>
              <a:off x="4910270" y="3341382"/>
              <a:ext cx="1126082" cy="570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>
                  <a:latin typeface="Abel" panose="02000506030000020004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SICUREZZA TERRITORIO</a:t>
              </a:r>
            </a:p>
          </p:txBody>
        </p:sp>
      </p:grpSp>
      <p:sp>
        <p:nvSpPr>
          <p:cNvPr id="94" name="CasellaDiTesto 3"/>
          <p:cNvSpPr txBox="1">
            <a:spLocks noChangeArrowheads="1"/>
          </p:cNvSpPr>
          <p:nvPr/>
        </p:nvSpPr>
        <p:spPr bwMode="auto">
          <a:xfrm rot="5400000">
            <a:off x="4393615" y="-2077724"/>
            <a:ext cx="1053181" cy="6926130"/>
          </a:xfrm>
          <a:prstGeom prst="rect">
            <a:avLst/>
          </a:prstGeom>
          <a:solidFill>
            <a:srgbClr val="00638B">
              <a:alpha val="10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it-IT" sz="1600" b="1" dirty="0">
              <a:latin typeface="Arial" pitchFamily="34" charset="0"/>
            </a:endParaRPr>
          </a:p>
        </p:txBody>
      </p:sp>
      <p:sp>
        <p:nvSpPr>
          <p:cNvPr id="41" name="CasellaDiTesto 3"/>
          <p:cNvSpPr txBox="1">
            <a:spLocks noChangeArrowheads="1"/>
          </p:cNvSpPr>
          <p:nvPr/>
        </p:nvSpPr>
        <p:spPr bwMode="auto">
          <a:xfrm rot="5400000">
            <a:off x="2136424" y="211542"/>
            <a:ext cx="805218" cy="2129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it-IT" sz="1600" b="1" dirty="0">
              <a:latin typeface="Arial" pitchFamily="34" charset="0"/>
            </a:endParaRPr>
          </a:p>
        </p:txBody>
      </p:sp>
      <p:pic>
        <p:nvPicPr>
          <p:cNvPr id="42" name="Picture 53" descr="Risultati immagini per STEMMA pat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AFA"/>
              </a:clrFrom>
              <a:clrTo>
                <a:srgbClr val="FF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59256" y="881215"/>
            <a:ext cx="509652" cy="803054"/>
          </a:xfrm>
          <a:prstGeom prst="rect">
            <a:avLst/>
          </a:prstGeom>
          <a:noFill/>
        </p:spPr>
      </p:pic>
      <p:sp>
        <p:nvSpPr>
          <p:cNvPr id="43" name="Rettangolo arrotondato 42"/>
          <p:cNvSpPr/>
          <p:nvPr/>
        </p:nvSpPr>
        <p:spPr>
          <a:xfrm>
            <a:off x="1965827" y="2204113"/>
            <a:ext cx="1064525" cy="42990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/>
              <a:t>ITEA</a:t>
            </a:r>
            <a:endParaRPr lang="it-IT" sz="1400" dirty="0"/>
          </a:p>
        </p:txBody>
      </p:sp>
      <p:sp>
        <p:nvSpPr>
          <p:cNvPr id="52" name="Rettangolo arrotondato 51"/>
          <p:cNvSpPr/>
          <p:nvPr/>
        </p:nvSpPr>
        <p:spPr>
          <a:xfrm>
            <a:off x="1770209" y="2779593"/>
            <a:ext cx="1064525" cy="42990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/>
              <a:t>Trentino Sviluppo</a:t>
            </a:r>
            <a:endParaRPr lang="it-IT" sz="1400" dirty="0"/>
          </a:p>
        </p:txBody>
      </p:sp>
      <p:sp>
        <p:nvSpPr>
          <p:cNvPr id="53" name="Rettangolo arrotondato 52"/>
          <p:cNvSpPr/>
          <p:nvPr/>
        </p:nvSpPr>
        <p:spPr>
          <a:xfrm>
            <a:off x="6867648" y="2240507"/>
            <a:ext cx="1064525" cy="42990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/>
              <a:t>Consorzio Comuni</a:t>
            </a:r>
            <a:endParaRPr lang="it-IT" sz="1400" dirty="0"/>
          </a:p>
        </p:txBody>
      </p:sp>
      <p:sp>
        <p:nvSpPr>
          <p:cNvPr id="54" name="Rettangolo arrotondato 53"/>
          <p:cNvSpPr/>
          <p:nvPr/>
        </p:nvSpPr>
        <p:spPr>
          <a:xfrm>
            <a:off x="6869923" y="3416490"/>
            <a:ext cx="1064525" cy="42990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/>
              <a:t>Comunità di Valle</a:t>
            </a:r>
            <a:endParaRPr lang="it-IT" sz="1400" dirty="0"/>
          </a:p>
        </p:txBody>
      </p:sp>
      <p:sp>
        <p:nvSpPr>
          <p:cNvPr id="55" name="Rettangolo arrotondato 54"/>
          <p:cNvSpPr/>
          <p:nvPr/>
        </p:nvSpPr>
        <p:spPr>
          <a:xfrm>
            <a:off x="2131875" y="3359623"/>
            <a:ext cx="1064525" cy="42990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/>
              <a:t>Dolomiti Energia</a:t>
            </a:r>
            <a:endParaRPr lang="it-IT" sz="1400" dirty="0"/>
          </a:p>
        </p:txBody>
      </p:sp>
      <p:sp>
        <p:nvSpPr>
          <p:cNvPr id="56" name="Rettangolo arrotondato 55"/>
          <p:cNvSpPr/>
          <p:nvPr/>
        </p:nvSpPr>
        <p:spPr>
          <a:xfrm>
            <a:off x="6537830" y="2804616"/>
            <a:ext cx="1794680" cy="42990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/>
              <a:t>Azienda Provinciale Servizi Sanitari</a:t>
            </a:r>
            <a:endParaRPr lang="it-IT" sz="1400" dirty="0"/>
          </a:p>
        </p:txBody>
      </p:sp>
      <p:sp>
        <p:nvSpPr>
          <p:cNvPr id="57" name="Rettangolo 15"/>
          <p:cNvSpPr>
            <a:spLocks noChangeArrowheads="1"/>
          </p:cNvSpPr>
          <p:nvPr/>
        </p:nvSpPr>
        <p:spPr bwMode="auto">
          <a:xfrm>
            <a:off x="3952702" y="241011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INTEGRAZIONE SISTEMI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sp>
        <p:nvSpPr>
          <p:cNvPr id="58" name="CasellaDiTesto 57"/>
          <p:cNvSpPr txBox="1"/>
          <p:nvPr/>
        </p:nvSpPr>
        <p:spPr>
          <a:xfrm rot="16200000">
            <a:off x="414651" y="2572480"/>
            <a:ext cx="90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rgbClr val="009FDA"/>
                </a:solidFill>
                <a:latin typeface="Abel" panose="0200050603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LIV. OPERATIVO</a:t>
            </a:r>
          </a:p>
          <a:p>
            <a:pPr algn="ctr"/>
            <a:r>
              <a:rPr lang="it-IT" sz="1000" dirty="0" smtClean="0">
                <a:solidFill>
                  <a:srgbClr val="009FDA"/>
                </a:solidFill>
                <a:latin typeface="Abel" panose="0200050603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(centri controllo verticali)</a:t>
            </a:r>
            <a:endParaRPr lang="it-IT" sz="1000" dirty="0">
              <a:solidFill>
                <a:srgbClr val="009FDA"/>
              </a:solidFill>
              <a:latin typeface="Abel" panose="02000506030000020004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9" name="CasellaDiTesto 58"/>
          <p:cNvSpPr txBox="1"/>
          <p:nvPr/>
        </p:nvSpPr>
        <p:spPr>
          <a:xfrm rot="16200000">
            <a:off x="66852" y="1265493"/>
            <a:ext cx="1269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rgbClr val="009FDA"/>
                </a:solidFill>
                <a:latin typeface="Abel" panose="0200050603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SOC </a:t>
            </a:r>
          </a:p>
          <a:p>
            <a:pPr algn="ctr"/>
            <a:r>
              <a:rPr lang="it-IT" sz="1000" dirty="0" smtClean="0">
                <a:solidFill>
                  <a:srgbClr val="009FDA"/>
                </a:solidFill>
                <a:latin typeface="Abel" panose="0200050603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(Security </a:t>
            </a:r>
          </a:p>
          <a:p>
            <a:pPr algn="ctr"/>
            <a:r>
              <a:rPr lang="it-IT" sz="1000" dirty="0" err="1" smtClean="0">
                <a:solidFill>
                  <a:srgbClr val="009FDA"/>
                </a:solidFill>
                <a:latin typeface="Abel" panose="0200050603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Operation</a:t>
            </a:r>
            <a:r>
              <a:rPr lang="it-IT" sz="1000" dirty="0" smtClean="0">
                <a:solidFill>
                  <a:srgbClr val="009FDA"/>
                </a:solidFill>
                <a:latin typeface="Abel" panose="0200050603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 Center)</a:t>
            </a:r>
            <a:endParaRPr lang="it-IT" sz="1000" dirty="0">
              <a:solidFill>
                <a:srgbClr val="009FDA"/>
              </a:solidFill>
              <a:latin typeface="Abel" panose="02000506030000020004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0" name="CasellaDiTesto 59"/>
          <p:cNvSpPr txBox="1"/>
          <p:nvPr/>
        </p:nvSpPr>
        <p:spPr>
          <a:xfrm rot="16200000">
            <a:off x="340565" y="4511027"/>
            <a:ext cx="8531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 smtClean="0">
                <a:solidFill>
                  <a:srgbClr val="009FDA"/>
                </a:solidFill>
                <a:latin typeface="Abel" panose="0200050603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CAMPO</a:t>
            </a:r>
            <a:endParaRPr lang="it-IT" sz="1000" dirty="0">
              <a:solidFill>
                <a:srgbClr val="009FDA"/>
              </a:solidFill>
              <a:latin typeface="Abel" panose="02000506030000020004" pitchFamily="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1" name="CasellaDiTesto 60"/>
          <p:cNvSpPr txBox="1"/>
          <p:nvPr/>
        </p:nvSpPr>
        <p:spPr>
          <a:xfrm>
            <a:off x="118762" y="217158"/>
            <a:ext cx="3602830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rgbClr val="00B0F0"/>
                </a:solidFill>
              </a:rPr>
              <a:t>Sicurezza sociale e presidio territoriale</a:t>
            </a:r>
            <a:endParaRPr lang="it-IT" sz="1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5"/>
          <p:cNvSpPr>
            <a:spLocks noChangeArrowheads="1"/>
          </p:cNvSpPr>
          <p:nvPr/>
        </p:nvSpPr>
        <p:spPr bwMode="auto">
          <a:xfrm>
            <a:off x="2092168" y="1054656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BRACCIALE SMART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040343" y="1934010"/>
            <a:ext cx="3821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bel" panose="02000506030000020004" pitchFamily="2" charset="0"/>
              </a:rPr>
              <a:t>Riconoscimento di eventi «uomo a terra»  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039506" y="2504199"/>
            <a:ext cx="3075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Abel" panose="02000506030000020004" pitchFamily="2" charset="0"/>
              </a:rPr>
              <a:t>Geolocalizzazione</a:t>
            </a:r>
            <a:r>
              <a:rPr lang="it-IT" dirty="0" smtClean="0">
                <a:latin typeface="Abel" panose="02000506030000020004" pitchFamily="2" charset="0"/>
              </a:rPr>
              <a:t> dell’utente per rilevamento accessi ad aree non autorizzate </a:t>
            </a:r>
            <a:endParaRPr lang="it-IT" dirty="0">
              <a:latin typeface="Abel" panose="02000506030000020004" pitchFamily="2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249203" y="2184879"/>
            <a:ext cx="1472702" cy="1352956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148156" y="2752259"/>
            <a:ext cx="181068" cy="84554"/>
          </a:xfrm>
          <a:prstGeom prst="rect">
            <a:avLst/>
          </a:prstGeom>
          <a:solidFill>
            <a:srgbClr val="009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7128" y="2458042"/>
            <a:ext cx="316872" cy="294217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2648055" y="2015602"/>
            <a:ext cx="551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009FDA"/>
                </a:solidFill>
                <a:latin typeface="Abel" panose="02000506030000020004" pitchFamily="2" charset="0"/>
              </a:rPr>
              <a:t>GPS</a:t>
            </a:r>
            <a:endParaRPr lang="it-IT" sz="1600" dirty="0">
              <a:solidFill>
                <a:srgbClr val="009FDA"/>
              </a:solidFill>
              <a:latin typeface="Abel" panose="02000506030000020004" pitchFamily="2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2648054" y="2283163"/>
            <a:ext cx="1153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solidFill>
                  <a:srgbClr val="009FDA"/>
                </a:solidFill>
                <a:latin typeface="Abel" panose="02000506030000020004" pitchFamily="2" charset="0"/>
              </a:rPr>
              <a:t>LoRaWAN</a:t>
            </a:r>
            <a:endParaRPr lang="it-IT" sz="1600" dirty="0">
              <a:solidFill>
                <a:srgbClr val="009FDA"/>
              </a:solidFill>
              <a:latin typeface="Abel" panose="02000506030000020004" pitchFamily="2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039506" y="3450346"/>
            <a:ext cx="3075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bel" panose="02000506030000020004" pitchFamily="2" charset="0"/>
              </a:rPr>
              <a:t>Pulsante di emergenza integrato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10101" y="214685"/>
            <a:ext cx="380072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A600"/>
                </a:solidFill>
              </a:rPr>
              <a:t>Servizi alla persona e interazione Istituzioni/cittadino</a:t>
            </a:r>
            <a:endParaRPr lang="it-IT" sz="1200" b="1" dirty="0">
              <a:solidFill>
                <a:srgbClr val="FFA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302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15"/>
          <p:cNvSpPr>
            <a:spLocks noChangeArrowheads="1"/>
          </p:cNvSpPr>
          <p:nvPr/>
        </p:nvSpPr>
        <p:spPr bwMode="auto">
          <a:xfrm>
            <a:off x="1283933" y="2243729"/>
            <a:ext cx="7036231" cy="5232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800" dirty="0" smtClean="0">
                <a:solidFill>
                  <a:srgbClr val="FFC000"/>
                </a:solidFill>
                <a:latin typeface="Gotham Black" pitchFamily="50" charset="0"/>
              </a:rPr>
              <a:t>PROTEZIONE MUSEALE</a:t>
            </a:r>
            <a:endParaRPr lang="it-IT" altLang="it-IT" sz="2800" dirty="0">
              <a:solidFill>
                <a:srgbClr val="FFC000"/>
              </a:solidFill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801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15"/>
          <p:cNvSpPr>
            <a:spLocks noChangeArrowheads="1"/>
          </p:cNvSpPr>
          <p:nvPr/>
        </p:nvSpPr>
        <p:spPr bwMode="auto">
          <a:xfrm>
            <a:off x="2386355" y="877091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PROTEZIONE PUNTUALE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543" y="1560220"/>
            <a:ext cx="5950436" cy="276606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asellaDiTesto 7"/>
          <p:cNvSpPr txBox="1"/>
          <p:nvPr/>
        </p:nvSpPr>
        <p:spPr>
          <a:xfrm>
            <a:off x="6885567" y="2210381"/>
            <a:ext cx="2103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defRPr/>
            </a:pPr>
            <a:r>
              <a:rPr lang="it-IT" dirty="0">
                <a:latin typeface="Abel" panose="02000506030000020004" pitchFamily="2" charset="0"/>
              </a:rPr>
              <a:t>Sensori </a:t>
            </a:r>
            <a:r>
              <a:rPr lang="it-IT" dirty="0" err="1">
                <a:latin typeface="Abel" panose="02000506030000020004" pitchFamily="2" charset="0"/>
              </a:rPr>
              <a:t>IoT</a:t>
            </a:r>
            <a:r>
              <a:rPr lang="it-IT" dirty="0">
                <a:latin typeface="Abel" panose="02000506030000020004" pitchFamily="2" charset="0"/>
              </a:rPr>
              <a:t> per protezione puntuale delle opere: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Abel" panose="02000506030000020004" pitchFamily="2" charset="0"/>
              </a:rPr>
              <a:t>Manomissione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Abel" panose="02000506030000020004" pitchFamily="2" charset="0"/>
              </a:rPr>
              <a:t>Vandalismo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Abel" panose="02000506030000020004" pitchFamily="2" charset="0"/>
              </a:rPr>
              <a:t>F</a:t>
            </a:r>
            <a:r>
              <a:rPr lang="it-IT" dirty="0" smtClean="0">
                <a:latin typeface="Abel" panose="02000506030000020004" pitchFamily="2" charset="0"/>
              </a:rPr>
              <a:t>urto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bg1">
                    <a:lumMod val="65000"/>
                  </a:schemeClr>
                </a:solidFill>
              </a:rPr>
              <a:t>Protezione museale</a:t>
            </a:r>
            <a:endParaRPr lang="it-IT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202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15"/>
          <p:cNvSpPr>
            <a:spLocks noChangeArrowheads="1"/>
          </p:cNvSpPr>
          <p:nvPr/>
        </p:nvSpPr>
        <p:spPr bwMode="auto">
          <a:xfrm>
            <a:off x="2178518" y="829407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PROTEZIONE PUNTUALE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543" y="1560220"/>
            <a:ext cx="5950436" cy="276606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asellaDiTesto 8"/>
          <p:cNvSpPr txBox="1"/>
          <p:nvPr/>
        </p:nvSpPr>
        <p:spPr>
          <a:xfrm>
            <a:off x="6885567" y="2210381"/>
            <a:ext cx="2103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defRPr/>
            </a:pPr>
            <a:r>
              <a:rPr lang="it-IT" dirty="0">
                <a:latin typeface="Abel" panose="02000506030000020004" pitchFamily="2" charset="0"/>
              </a:rPr>
              <a:t>Sensori </a:t>
            </a:r>
            <a:r>
              <a:rPr lang="it-IT" dirty="0" err="1">
                <a:latin typeface="Abel" panose="02000506030000020004" pitchFamily="2" charset="0"/>
              </a:rPr>
              <a:t>IoT</a:t>
            </a:r>
            <a:r>
              <a:rPr lang="it-IT" dirty="0">
                <a:latin typeface="Abel" panose="02000506030000020004" pitchFamily="2" charset="0"/>
              </a:rPr>
              <a:t> per protezione puntuale delle opere: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Abel" panose="02000506030000020004" pitchFamily="2" charset="0"/>
              </a:rPr>
              <a:t>Manomissione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Abel" panose="02000506030000020004" pitchFamily="2" charset="0"/>
              </a:rPr>
              <a:t>Vandalismo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it-IT" dirty="0" smtClean="0">
                <a:latin typeface="Abel" panose="02000506030000020004" pitchFamily="2" charset="0"/>
              </a:rPr>
              <a:t>Furto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bg1">
                    <a:lumMod val="65000"/>
                  </a:schemeClr>
                </a:solidFill>
              </a:rPr>
              <a:t>Protezione museale</a:t>
            </a:r>
            <a:endParaRPr lang="it-IT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833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5"/>
          <p:cNvSpPr>
            <a:spLocks noChangeArrowheads="1"/>
          </p:cNvSpPr>
          <p:nvPr/>
        </p:nvSpPr>
        <p:spPr bwMode="auto">
          <a:xfrm>
            <a:off x="2394317" y="503527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PROTEZIONE PUNTUALE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060" y="1181100"/>
            <a:ext cx="5526679" cy="364021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asellaDiTesto 8"/>
          <p:cNvSpPr txBox="1"/>
          <p:nvPr/>
        </p:nvSpPr>
        <p:spPr>
          <a:xfrm>
            <a:off x="6885567" y="2210381"/>
            <a:ext cx="2103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bel" panose="02000506030000020004" pitchFamily="2" charset="0"/>
              </a:rPr>
              <a:t>Tenda laser </a:t>
            </a:r>
            <a:r>
              <a:rPr lang="it-IT" dirty="0">
                <a:latin typeface="Abel" panose="02000506030000020004" pitchFamily="2" charset="0"/>
              </a:rPr>
              <a:t>per il rilevamento di manomissione dei quadri a parete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bg1">
                    <a:lumMod val="65000"/>
                  </a:schemeClr>
                </a:solidFill>
              </a:rPr>
              <a:t>Protezione museale</a:t>
            </a:r>
            <a:endParaRPr lang="it-IT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226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5"/>
          <p:cNvSpPr>
            <a:spLocks noChangeArrowheads="1"/>
          </p:cNvSpPr>
          <p:nvPr/>
        </p:nvSpPr>
        <p:spPr bwMode="auto">
          <a:xfrm>
            <a:off x="2881802" y="598819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VIDEOANALISI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537291" y="1971693"/>
            <a:ext cx="21031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it-IT" dirty="0">
                <a:latin typeface="Abel" panose="02000506030000020004" pitchFamily="2" charset="0"/>
              </a:rPr>
              <a:t>Le telecamere digitali dotate di </a:t>
            </a:r>
            <a:r>
              <a:rPr lang="it-IT" b="1" dirty="0" smtClean="0">
                <a:latin typeface="Abel" panose="02000506030000020004" pitchFamily="2" charset="0"/>
              </a:rPr>
              <a:t>videoanalisi</a:t>
            </a:r>
            <a:r>
              <a:rPr lang="it-IT" dirty="0" smtClean="0">
                <a:latin typeface="Abel" panose="02000506030000020004" pitchFamily="2" charset="0"/>
              </a:rPr>
              <a:t> </a:t>
            </a:r>
            <a:r>
              <a:rPr lang="it-IT" dirty="0">
                <a:latin typeface="Abel" panose="02000506030000020004" pitchFamily="2" charset="0"/>
              </a:rPr>
              <a:t>a bordo permettono di rilevare </a:t>
            </a:r>
            <a:r>
              <a:rPr lang="it-IT" dirty="0" smtClean="0">
                <a:latin typeface="Abel" panose="02000506030000020004" pitchFamily="2" charset="0"/>
              </a:rPr>
              <a:t>istantaneamente: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dirty="0" smtClean="0">
                <a:latin typeface="Abel" panose="02000506030000020004" pitchFamily="2" charset="0"/>
              </a:rPr>
              <a:t>oggetti rimossi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dirty="0" smtClean="0">
                <a:latin typeface="Abel" panose="02000506030000020004" pitchFamily="2" charset="0"/>
              </a:rPr>
              <a:t>comportamenti </a:t>
            </a:r>
            <a:r>
              <a:rPr lang="it-IT" dirty="0">
                <a:latin typeface="Abel" panose="02000506030000020004" pitchFamily="2" charset="0"/>
              </a:rPr>
              <a:t>anomali nei </a:t>
            </a:r>
            <a:r>
              <a:rPr lang="it-IT" dirty="0" smtClean="0">
                <a:latin typeface="Abel" panose="02000506030000020004" pitchFamily="2" charset="0"/>
              </a:rPr>
              <a:t>visitatori </a:t>
            </a:r>
          </a:p>
          <a:p>
            <a:pPr eaLnBrk="1" hangingPunct="1">
              <a:defRPr/>
            </a:pPr>
            <a:r>
              <a:rPr lang="it-IT" dirty="0" smtClean="0">
                <a:latin typeface="Abel" panose="02000506030000020004" pitchFamily="2" charset="0"/>
              </a:rPr>
              <a:t>fornendo </a:t>
            </a:r>
            <a:r>
              <a:rPr lang="it-IT" dirty="0">
                <a:latin typeface="Abel" panose="02000506030000020004" pitchFamily="2" charset="0"/>
              </a:rPr>
              <a:t>un grado di sicurezza ulteriore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80"/>
          <a:stretch/>
        </p:blipFill>
        <p:spPr>
          <a:xfrm>
            <a:off x="677092" y="1260282"/>
            <a:ext cx="5230279" cy="3400392"/>
          </a:xfrm>
          <a:prstGeom prst="rect">
            <a:avLst/>
          </a:prstGeom>
        </p:spPr>
      </p:pic>
      <p:sp>
        <p:nvSpPr>
          <p:cNvPr id="11" name="Figura a mano libera 10"/>
          <p:cNvSpPr/>
          <p:nvPr/>
        </p:nvSpPr>
        <p:spPr>
          <a:xfrm>
            <a:off x="3229792" y="2541814"/>
            <a:ext cx="690880" cy="599440"/>
          </a:xfrm>
          <a:custGeom>
            <a:avLst/>
            <a:gdLst>
              <a:gd name="connsiteX0" fmla="*/ 10160 w 690880"/>
              <a:gd name="connsiteY0" fmla="*/ 0 h 599440"/>
              <a:gd name="connsiteX1" fmla="*/ 690880 w 690880"/>
              <a:gd name="connsiteY1" fmla="*/ 5080 h 599440"/>
              <a:gd name="connsiteX2" fmla="*/ 680720 w 690880"/>
              <a:gd name="connsiteY2" fmla="*/ 599440 h 599440"/>
              <a:gd name="connsiteX3" fmla="*/ 0 w 690880"/>
              <a:gd name="connsiteY3" fmla="*/ 589280 h 599440"/>
              <a:gd name="connsiteX4" fmla="*/ 10160 w 690880"/>
              <a:gd name="connsiteY4" fmla="*/ 0 h 59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880" h="599440">
                <a:moveTo>
                  <a:pt x="10160" y="0"/>
                </a:moveTo>
                <a:lnTo>
                  <a:pt x="690880" y="5080"/>
                </a:lnTo>
                <a:lnTo>
                  <a:pt x="680720" y="599440"/>
                </a:lnTo>
                <a:lnTo>
                  <a:pt x="0" y="589280"/>
                </a:lnTo>
                <a:lnTo>
                  <a:pt x="10160" y="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Figura a mano libera 11"/>
          <p:cNvSpPr/>
          <p:nvPr/>
        </p:nvSpPr>
        <p:spPr>
          <a:xfrm>
            <a:off x="4591232" y="1927134"/>
            <a:ext cx="330200" cy="706120"/>
          </a:xfrm>
          <a:custGeom>
            <a:avLst/>
            <a:gdLst>
              <a:gd name="connsiteX0" fmla="*/ 15240 w 330200"/>
              <a:gd name="connsiteY0" fmla="*/ 706120 h 706120"/>
              <a:gd name="connsiteX1" fmla="*/ 330200 w 330200"/>
              <a:gd name="connsiteY1" fmla="*/ 706120 h 706120"/>
              <a:gd name="connsiteX2" fmla="*/ 304800 w 330200"/>
              <a:gd name="connsiteY2" fmla="*/ 0 h 706120"/>
              <a:gd name="connsiteX3" fmla="*/ 0 w 330200"/>
              <a:gd name="connsiteY3" fmla="*/ 96520 h 706120"/>
              <a:gd name="connsiteX4" fmla="*/ 15240 w 330200"/>
              <a:gd name="connsiteY4" fmla="*/ 706120 h 706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" h="706120">
                <a:moveTo>
                  <a:pt x="15240" y="706120"/>
                </a:moveTo>
                <a:lnTo>
                  <a:pt x="330200" y="706120"/>
                </a:lnTo>
                <a:lnTo>
                  <a:pt x="304800" y="0"/>
                </a:lnTo>
                <a:lnTo>
                  <a:pt x="0" y="96520"/>
                </a:lnTo>
                <a:lnTo>
                  <a:pt x="15240" y="70612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3" name="Figura a mano libera 12"/>
          <p:cNvSpPr/>
          <p:nvPr/>
        </p:nvSpPr>
        <p:spPr>
          <a:xfrm>
            <a:off x="4550592" y="2724694"/>
            <a:ext cx="360680" cy="670560"/>
          </a:xfrm>
          <a:custGeom>
            <a:avLst/>
            <a:gdLst>
              <a:gd name="connsiteX0" fmla="*/ 25400 w 360680"/>
              <a:gd name="connsiteY0" fmla="*/ 15240 h 670560"/>
              <a:gd name="connsiteX1" fmla="*/ 360680 w 360680"/>
              <a:gd name="connsiteY1" fmla="*/ 0 h 670560"/>
              <a:gd name="connsiteX2" fmla="*/ 335280 w 360680"/>
              <a:gd name="connsiteY2" fmla="*/ 670560 h 670560"/>
              <a:gd name="connsiteX3" fmla="*/ 0 w 360680"/>
              <a:gd name="connsiteY3" fmla="*/ 574040 h 670560"/>
              <a:gd name="connsiteX4" fmla="*/ 25400 w 360680"/>
              <a:gd name="connsiteY4" fmla="*/ 1524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680" h="670560">
                <a:moveTo>
                  <a:pt x="25400" y="15240"/>
                </a:moveTo>
                <a:lnTo>
                  <a:pt x="360680" y="0"/>
                </a:lnTo>
                <a:lnTo>
                  <a:pt x="335280" y="670560"/>
                </a:lnTo>
                <a:lnTo>
                  <a:pt x="0" y="574040"/>
                </a:lnTo>
                <a:lnTo>
                  <a:pt x="25400" y="1524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4" name="Figura a mano libera 13"/>
          <p:cNvSpPr/>
          <p:nvPr/>
        </p:nvSpPr>
        <p:spPr>
          <a:xfrm>
            <a:off x="5282112" y="2242094"/>
            <a:ext cx="619760" cy="1275080"/>
          </a:xfrm>
          <a:custGeom>
            <a:avLst/>
            <a:gdLst>
              <a:gd name="connsiteX0" fmla="*/ 20320 w 619760"/>
              <a:gd name="connsiteY0" fmla="*/ 91440 h 1275080"/>
              <a:gd name="connsiteX1" fmla="*/ 0 w 619760"/>
              <a:gd name="connsiteY1" fmla="*/ 1183640 h 1275080"/>
              <a:gd name="connsiteX2" fmla="*/ 619760 w 619760"/>
              <a:gd name="connsiteY2" fmla="*/ 1275080 h 1275080"/>
              <a:gd name="connsiteX3" fmla="*/ 614680 w 619760"/>
              <a:gd name="connsiteY3" fmla="*/ 0 h 1275080"/>
              <a:gd name="connsiteX4" fmla="*/ 20320 w 619760"/>
              <a:gd name="connsiteY4" fmla="*/ 91440 h 12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760" h="1275080">
                <a:moveTo>
                  <a:pt x="20320" y="91440"/>
                </a:moveTo>
                <a:lnTo>
                  <a:pt x="0" y="1183640"/>
                </a:lnTo>
                <a:lnTo>
                  <a:pt x="619760" y="1275080"/>
                </a:lnTo>
                <a:cubicBezTo>
                  <a:pt x="618067" y="850053"/>
                  <a:pt x="616373" y="425027"/>
                  <a:pt x="614680" y="0"/>
                </a:cubicBezTo>
                <a:lnTo>
                  <a:pt x="20320" y="9144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5" name="Figura a mano libera 14"/>
          <p:cNvSpPr/>
          <p:nvPr/>
        </p:nvSpPr>
        <p:spPr>
          <a:xfrm>
            <a:off x="715192" y="2201454"/>
            <a:ext cx="233680" cy="680720"/>
          </a:xfrm>
          <a:custGeom>
            <a:avLst/>
            <a:gdLst>
              <a:gd name="connsiteX0" fmla="*/ 10160 w 233680"/>
              <a:gd name="connsiteY0" fmla="*/ 680720 h 680720"/>
              <a:gd name="connsiteX1" fmla="*/ 233680 w 233680"/>
              <a:gd name="connsiteY1" fmla="*/ 650240 h 680720"/>
              <a:gd name="connsiteX2" fmla="*/ 228600 w 233680"/>
              <a:gd name="connsiteY2" fmla="*/ 76200 h 680720"/>
              <a:gd name="connsiteX3" fmla="*/ 0 w 233680"/>
              <a:gd name="connsiteY3" fmla="*/ 0 h 680720"/>
              <a:gd name="connsiteX4" fmla="*/ 10160 w 233680"/>
              <a:gd name="connsiteY4" fmla="*/ 680720 h 68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680" h="680720">
                <a:moveTo>
                  <a:pt x="10160" y="680720"/>
                </a:moveTo>
                <a:lnTo>
                  <a:pt x="233680" y="650240"/>
                </a:lnTo>
                <a:cubicBezTo>
                  <a:pt x="231987" y="458893"/>
                  <a:pt x="230293" y="267547"/>
                  <a:pt x="228600" y="76200"/>
                </a:cubicBezTo>
                <a:lnTo>
                  <a:pt x="0" y="0"/>
                </a:lnTo>
                <a:lnTo>
                  <a:pt x="10160" y="68072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6" name="Figura a mano libera 15"/>
          <p:cNvSpPr/>
          <p:nvPr/>
        </p:nvSpPr>
        <p:spPr>
          <a:xfrm>
            <a:off x="739957" y="2953294"/>
            <a:ext cx="188595" cy="628650"/>
          </a:xfrm>
          <a:custGeom>
            <a:avLst/>
            <a:gdLst>
              <a:gd name="connsiteX0" fmla="*/ 19050 w 188595"/>
              <a:gd name="connsiteY0" fmla="*/ 36195 h 628650"/>
              <a:gd name="connsiteX1" fmla="*/ 188595 w 188595"/>
              <a:gd name="connsiteY1" fmla="*/ 0 h 628650"/>
              <a:gd name="connsiteX2" fmla="*/ 182880 w 188595"/>
              <a:gd name="connsiteY2" fmla="*/ 561975 h 628650"/>
              <a:gd name="connsiteX3" fmla="*/ 59055 w 188595"/>
              <a:gd name="connsiteY3" fmla="*/ 628650 h 628650"/>
              <a:gd name="connsiteX4" fmla="*/ 0 w 188595"/>
              <a:gd name="connsiteY4" fmla="*/ 622935 h 628650"/>
              <a:gd name="connsiteX5" fmla="*/ 19050 w 188595"/>
              <a:gd name="connsiteY5" fmla="*/ 36195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595" h="628650">
                <a:moveTo>
                  <a:pt x="19050" y="36195"/>
                </a:moveTo>
                <a:lnTo>
                  <a:pt x="188595" y="0"/>
                </a:lnTo>
                <a:lnTo>
                  <a:pt x="182880" y="561975"/>
                </a:lnTo>
                <a:lnTo>
                  <a:pt x="59055" y="628650"/>
                </a:lnTo>
                <a:lnTo>
                  <a:pt x="0" y="622935"/>
                </a:lnTo>
                <a:lnTo>
                  <a:pt x="19050" y="36195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7" name="Figura a mano libera 16"/>
          <p:cNvSpPr/>
          <p:nvPr/>
        </p:nvSpPr>
        <p:spPr>
          <a:xfrm>
            <a:off x="2079172" y="2541814"/>
            <a:ext cx="690880" cy="599440"/>
          </a:xfrm>
          <a:custGeom>
            <a:avLst/>
            <a:gdLst>
              <a:gd name="connsiteX0" fmla="*/ 10160 w 690880"/>
              <a:gd name="connsiteY0" fmla="*/ 0 h 599440"/>
              <a:gd name="connsiteX1" fmla="*/ 690880 w 690880"/>
              <a:gd name="connsiteY1" fmla="*/ 5080 h 599440"/>
              <a:gd name="connsiteX2" fmla="*/ 680720 w 690880"/>
              <a:gd name="connsiteY2" fmla="*/ 599440 h 599440"/>
              <a:gd name="connsiteX3" fmla="*/ 0 w 690880"/>
              <a:gd name="connsiteY3" fmla="*/ 589280 h 599440"/>
              <a:gd name="connsiteX4" fmla="*/ 10160 w 690880"/>
              <a:gd name="connsiteY4" fmla="*/ 0 h 59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880" h="599440">
                <a:moveTo>
                  <a:pt x="10160" y="0"/>
                </a:moveTo>
                <a:lnTo>
                  <a:pt x="690880" y="5080"/>
                </a:lnTo>
                <a:lnTo>
                  <a:pt x="680720" y="599440"/>
                </a:lnTo>
                <a:lnTo>
                  <a:pt x="0" y="589280"/>
                </a:lnTo>
                <a:lnTo>
                  <a:pt x="10160" y="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bg1">
                    <a:lumMod val="65000"/>
                  </a:schemeClr>
                </a:solidFill>
              </a:rPr>
              <a:t>Protezione museale</a:t>
            </a:r>
            <a:endParaRPr lang="it-IT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366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5"/>
          <p:cNvSpPr>
            <a:spLocks noChangeArrowheads="1"/>
          </p:cNvSpPr>
          <p:nvPr/>
        </p:nvSpPr>
        <p:spPr bwMode="auto">
          <a:xfrm>
            <a:off x="2147827" y="980470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SENSORI AMBIENTALI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12451" y="1683442"/>
            <a:ext cx="3369310" cy="3369310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897521" y="1918396"/>
            <a:ext cx="21031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it-IT" dirty="0" smtClean="0">
                <a:latin typeface="Abel" panose="02000506030000020004" pitchFamily="2" charset="0"/>
              </a:rPr>
              <a:t>Oltre ai dispositivi per la protezione da furti e vandalismi, viene garantito il rilevamento di situazioni ambientali a rischio: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dirty="0" smtClean="0">
                <a:latin typeface="Abel" panose="02000506030000020004" pitchFamily="2" charset="0"/>
              </a:rPr>
              <a:t>Allagamenti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it-IT" dirty="0" smtClean="0">
                <a:latin typeface="Abel" panose="02000506030000020004" pitchFamily="2" charset="0"/>
              </a:rPr>
              <a:t>Incendi</a:t>
            </a:r>
          </a:p>
          <a:p>
            <a:pPr algn="just" eaLnBrk="1" hangingPunct="1">
              <a:defRPr/>
            </a:pPr>
            <a:endParaRPr lang="it-IT" sz="1400" dirty="0">
              <a:latin typeface="Abel" panose="02000506030000020004" pitchFamily="2" charset="0"/>
            </a:endParaRPr>
          </a:p>
        </p:txBody>
      </p:sp>
      <p:sp>
        <p:nvSpPr>
          <p:cNvPr id="2" name="Ovale 1"/>
          <p:cNvSpPr/>
          <p:nvPr/>
        </p:nvSpPr>
        <p:spPr>
          <a:xfrm>
            <a:off x="6505304" y="3497933"/>
            <a:ext cx="711926" cy="673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/>
          <p:cNvSpPr txBox="1"/>
          <p:nvPr/>
        </p:nvSpPr>
        <p:spPr>
          <a:xfrm>
            <a:off x="4775791" y="3847840"/>
            <a:ext cx="2103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defRPr/>
            </a:pPr>
            <a:r>
              <a:rPr lang="it-IT" sz="1400" b="1" dirty="0" smtClean="0">
                <a:solidFill>
                  <a:srgbClr val="FF0000"/>
                </a:solidFill>
                <a:latin typeface="Abel" panose="02000506030000020004" pitchFamily="2" charset="0"/>
              </a:rPr>
              <a:t>SONDA ALLAGAMENTO</a:t>
            </a:r>
            <a:endParaRPr lang="it-IT" sz="1400" b="1" dirty="0">
              <a:solidFill>
                <a:srgbClr val="FF0000"/>
              </a:solidFill>
              <a:latin typeface="Abel" panose="02000506030000020004" pitchFamily="2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chemeClr val="bg1">
                    <a:lumMod val="65000"/>
                  </a:schemeClr>
                </a:solidFill>
              </a:rPr>
              <a:t>Protezione museale</a:t>
            </a:r>
            <a:endParaRPr lang="it-IT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889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15"/>
          <p:cNvSpPr>
            <a:spLocks noChangeArrowheads="1"/>
          </p:cNvSpPr>
          <p:nvPr/>
        </p:nvSpPr>
        <p:spPr bwMode="auto">
          <a:xfrm>
            <a:off x="1180564" y="2242063"/>
            <a:ext cx="7036231" cy="5232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800" dirty="0" smtClean="0">
                <a:solidFill>
                  <a:srgbClr val="FFC000"/>
                </a:solidFill>
                <a:latin typeface="Gotham Black" pitchFamily="50" charset="0"/>
              </a:rPr>
              <a:t>ILLUMINAZIONE INTELLIGENTE</a:t>
            </a:r>
            <a:endParaRPr lang="it-IT" altLang="it-IT" sz="2800" dirty="0">
              <a:solidFill>
                <a:srgbClr val="FFC000"/>
              </a:solidFill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225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532" b="6047"/>
          <a:stretch>
            <a:fillRect/>
          </a:stretch>
        </p:blipFill>
        <p:spPr bwMode="auto">
          <a:xfrm>
            <a:off x="0" y="1115809"/>
            <a:ext cx="9132888" cy="396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15"/>
          <p:cNvSpPr>
            <a:spLocks noChangeArrowheads="1"/>
          </p:cNvSpPr>
          <p:nvPr/>
        </p:nvSpPr>
        <p:spPr bwMode="auto">
          <a:xfrm>
            <a:off x="2092168" y="502621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EFFICIENZA ENERGETICA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908993" y="1902143"/>
            <a:ext cx="2730500" cy="154622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it-IT" sz="1600" dirty="0">
                <a:latin typeface="Abel" panose="02000506030000020004" pitchFamily="2" charset="0"/>
              </a:rPr>
              <a:t>L’utilizzo di LED direzionali porta a benefici in termini di: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latin typeface="Abel" panose="02000506030000020004" pitchFamily="2" charset="0"/>
              </a:rPr>
              <a:t>risparmio energetico (-75%)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latin typeface="Abel" panose="02000506030000020004" pitchFamily="2" charset="0"/>
              </a:rPr>
              <a:t>inquinamento luminoso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it-IT" sz="1600" dirty="0">
              <a:latin typeface="Abel" panose="02000506030000020004" pitchFamily="2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rgbClr val="FF0000"/>
                </a:solidFill>
              </a:rPr>
              <a:t>Illuminazione intelligente e </a:t>
            </a:r>
            <a:r>
              <a:rPr lang="it-IT" sz="1200" b="1" dirty="0" err="1" smtClean="0">
                <a:solidFill>
                  <a:srgbClr val="FF0000"/>
                </a:solidFill>
              </a:rPr>
              <a:t>metering</a:t>
            </a:r>
            <a:endParaRPr lang="it-IT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666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5"/>
          <p:cNvSpPr>
            <a:spLocks noChangeArrowheads="1"/>
          </p:cNvSpPr>
          <p:nvPr/>
        </p:nvSpPr>
        <p:spPr bwMode="auto">
          <a:xfrm>
            <a:off x="2092168" y="654479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REGOLAZIONE AUTOMATICA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9"/>
          <a:stretch/>
        </p:blipFill>
        <p:spPr>
          <a:xfrm>
            <a:off x="449580" y="1281327"/>
            <a:ext cx="5837908" cy="318399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asellaDiTesto 9"/>
          <p:cNvSpPr txBox="1"/>
          <p:nvPr/>
        </p:nvSpPr>
        <p:spPr>
          <a:xfrm>
            <a:off x="6736080" y="1973790"/>
            <a:ext cx="21031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defRPr/>
            </a:pPr>
            <a:r>
              <a:rPr lang="it-IT" sz="1600" dirty="0">
                <a:latin typeface="Abel" panose="02000506030000020004" pitchFamily="2" charset="0"/>
              </a:rPr>
              <a:t>Ogni singolo punto luce può regolare la propria luminosità in base a: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latin typeface="Abel" panose="02000506030000020004" pitchFamily="2" charset="0"/>
              </a:rPr>
              <a:t>Presenza pedoni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latin typeface="Abel" panose="02000506030000020004" pitchFamily="2" charset="0"/>
              </a:rPr>
              <a:t>Determinati orari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latin typeface="Abel" panose="02000506030000020004" pitchFamily="2" charset="0"/>
              </a:rPr>
              <a:t>Luminosità </a:t>
            </a:r>
            <a:r>
              <a:rPr lang="it-IT" sz="1600" dirty="0" smtClean="0">
                <a:latin typeface="Abel" panose="02000506030000020004" pitchFamily="2" charset="0"/>
              </a:rPr>
              <a:t>ambientale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it-IT" sz="1600" dirty="0">
              <a:latin typeface="Abel" panose="02000506030000020004" pitchFamily="2" charset="0"/>
            </a:endParaRPr>
          </a:p>
          <a:p>
            <a:pPr eaLnBrk="1" hangingPunct="1">
              <a:defRPr/>
            </a:pPr>
            <a:r>
              <a:rPr lang="it-IT" sz="1600" dirty="0" smtClean="0">
                <a:latin typeface="Abel" panose="02000506030000020004" pitchFamily="2" charset="0"/>
              </a:rPr>
              <a:t>Ogni Autonomia Locale può programmare il proprio territorio in modo indipendente</a:t>
            </a:r>
            <a:endParaRPr lang="it-IT" sz="1600" dirty="0">
              <a:latin typeface="Abel" panose="02000506030000020004" pitchFamily="2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10100" y="206728"/>
            <a:ext cx="3800723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solidFill>
                  <a:srgbClr val="FF0000"/>
                </a:solidFill>
              </a:rPr>
              <a:t>Illuminazione intelligente e </a:t>
            </a:r>
            <a:r>
              <a:rPr lang="it-IT" sz="1200" b="1" dirty="0" err="1" smtClean="0">
                <a:solidFill>
                  <a:srgbClr val="FF0000"/>
                </a:solidFill>
              </a:rPr>
              <a:t>metering</a:t>
            </a:r>
            <a:endParaRPr lang="it-IT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338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15"/>
          <p:cNvSpPr>
            <a:spLocks noChangeArrowheads="1"/>
          </p:cNvSpPr>
          <p:nvPr/>
        </p:nvSpPr>
        <p:spPr bwMode="auto">
          <a:xfrm>
            <a:off x="1212400" y="2218186"/>
            <a:ext cx="7036231" cy="181588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800" b="1" dirty="0" smtClean="0">
                <a:solidFill>
                  <a:srgbClr val="FFC000"/>
                </a:solidFill>
                <a:latin typeface="Gotham Black" pitchFamily="50" charset="0"/>
              </a:rPr>
              <a:t>VISIBILITA’ NAZIONALE ED INTERNAZIONALE – COLLABORAZIONI</a:t>
            </a:r>
          </a:p>
          <a:p>
            <a:pPr algn="ctr" eaLnBrk="1" hangingPunct="1"/>
            <a:r>
              <a:rPr lang="it-IT" altLang="it-IT" sz="2800" b="1" dirty="0" smtClean="0">
                <a:solidFill>
                  <a:srgbClr val="FFC000"/>
                </a:solidFill>
                <a:latin typeface="Gotham Black" pitchFamily="50" charset="0"/>
              </a:rPr>
              <a:t>IN PROGETTI EUROPEI ED EXTRAEUROPEI</a:t>
            </a:r>
            <a:endParaRPr lang="it-IT" altLang="it-IT" sz="2800" b="1" dirty="0">
              <a:solidFill>
                <a:srgbClr val="FFC000"/>
              </a:solidFill>
              <a:latin typeface="Gotham Black" pitchFamily="50" charset="0"/>
            </a:endParaRPr>
          </a:p>
        </p:txBody>
      </p:sp>
      <p:pic>
        <p:nvPicPr>
          <p:cNvPr id="23554" name="Picture 2" descr="Risultati immagini per comunità europ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0210" y="331459"/>
            <a:ext cx="1490663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Risultati immagini per comunità europ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5106" y="361182"/>
            <a:ext cx="3100560" cy="1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338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5"/>
          <p:cNvSpPr>
            <a:spLocks noChangeArrowheads="1"/>
          </p:cNvSpPr>
          <p:nvPr/>
        </p:nvSpPr>
        <p:spPr bwMode="auto">
          <a:xfrm>
            <a:off x="2092168" y="736947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SMART BUTTON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7056393" y="764231"/>
            <a:ext cx="575310" cy="851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6891608" y="502621"/>
            <a:ext cx="575310" cy="851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219" y="1540771"/>
            <a:ext cx="3432749" cy="2377179"/>
          </a:xfrm>
          <a:prstGeom prst="rect">
            <a:avLst/>
          </a:prstGeom>
        </p:spPr>
      </p:pic>
      <p:sp>
        <p:nvSpPr>
          <p:cNvPr id="30" name="CasellaDiTesto 29"/>
          <p:cNvSpPr txBox="1"/>
          <p:nvPr/>
        </p:nvSpPr>
        <p:spPr>
          <a:xfrm>
            <a:off x="5644425" y="1348840"/>
            <a:ext cx="24135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defRPr/>
            </a:pPr>
            <a:r>
              <a:rPr lang="it-IT" dirty="0" smtClean="0">
                <a:latin typeface="Abel" panose="02000506030000020004" pitchFamily="2" charset="0"/>
              </a:rPr>
              <a:t>Bottone alimentato a batteria, con possibilità di attivare i più svariati servizi alla pressione del pulsante: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it-IT" dirty="0" smtClean="0">
                <a:latin typeface="Abel" panose="02000506030000020004" pitchFamily="2" charset="0"/>
              </a:rPr>
              <a:t>Chiamata a persone predefinite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it-IT" dirty="0" smtClean="0">
                <a:latin typeface="Abel" panose="02000506030000020004" pitchFamily="2" charset="0"/>
              </a:rPr>
              <a:t>Chiamata a soccorsi/forze dell’ordine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it-IT" dirty="0" err="1" smtClean="0">
                <a:latin typeface="Abel" panose="02000506030000020004" pitchFamily="2" charset="0"/>
              </a:rPr>
              <a:t>Etc</a:t>
            </a:r>
            <a:r>
              <a:rPr lang="it-IT" dirty="0" smtClean="0">
                <a:latin typeface="Abel" panose="02000506030000020004" pitchFamily="2" charset="0"/>
              </a:rPr>
              <a:t>…</a:t>
            </a:r>
          </a:p>
        </p:txBody>
      </p:sp>
      <p:sp>
        <p:nvSpPr>
          <p:cNvPr id="7" name="Rettangolo 6"/>
          <p:cNvSpPr/>
          <p:nvPr/>
        </p:nvSpPr>
        <p:spPr>
          <a:xfrm>
            <a:off x="816034" y="4201799"/>
            <a:ext cx="7034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it-IT" dirty="0">
                <a:latin typeface="Abel" panose="02000506030000020004" pitchFamily="2" charset="0"/>
              </a:rPr>
              <a:t>Qualsiasi modifica al servizio può essere gestita a livello software senza interagire sul bottone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10101" y="214685"/>
            <a:ext cx="380072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A600"/>
                </a:solidFill>
              </a:rPr>
              <a:t>Servizi alla persona e interazione Istituzioni/cittadino</a:t>
            </a:r>
            <a:endParaRPr lang="it-IT" sz="1200" b="1" dirty="0">
              <a:solidFill>
                <a:srgbClr val="FFA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821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54" r="6117"/>
          <a:stretch/>
        </p:blipFill>
        <p:spPr>
          <a:xfrm>
            <a:off x="4402637" y="686486"/>
            <a:ext cx="4537517" cy="4405973"/>
          </a:xfrm>
          <a:prstGeom prst="rect">
            <a:avLst/>
          </a:prstGeom>
        </p:spPr>
      </p:pic>
      <p:sp>
        <p:nvSpPr>
          <p:cNvPr id="4" name="Rettangolo 15"/>
          <p:cNvSpPr>
            <a:spLocks noChangeArrowheads="1"/>
          </p:cNvSpPr>
          <p:nvPr/>
        </p:nvSpPr>
        <p:spPr bwMode="auto">
          <a:xfrm>
            <a:off x="1478943" y="1012258"/>
            <a:ext cx="690173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POTENZIALITA’ DI COLLABORAZIONI</a:t>
            </a:r>
          </a:p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NAZIONALI ED INTERNAZIONALI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25120" y="2674247"/>
            <a:ext cx="4070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bel" panose="02000506030000020004" pitchFamily="2" charset="0"/>
              </a:rPr>
              <a:t>Sostenibilità energetica e sviluppo di servizi per una migliore qualità della vita del cittadino: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951451" y="3270046"/>
            <a:ext cx="339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bel" panose="02000506030000020004" pitchFamily="2" charset="0"/>
              </a:rPr>
              <a:t>Mobilità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943500" y="3605063"/>
            <a:ext cx="339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Abel" panose="02000506030000020004" pitchFamily="2" charset="0"/>
              </a:rPr>
              <a:t>Efficientamento</a:t>
            </a:r>
            <a:r>
              <a:rPr lang="it-IT" dirty="0" smtClean="0">
                <a:latin typeface="Abel" panose="02000506030000020004" pitchFamily="2" charset="0"/>
              </a:rPr>
              <a:t> energetico degli edifici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943500" y="3952387"/>
            <a:ext cx="339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bel" panose="02000506030000020004" pitchFamily="2" charset="0"/>
              </a:rPr>
              <a:t>Illuminazione intelligente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934713" y="4285591"/>
            <a:ext cx="339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bel" panose="02000506030000020004" pitchFamily="2" charset="0"/>
              </a:rPr>
              <a:t>Monitoraggio ambientale</a:t>
            </a:r>
            <a:endParaRPr lang="it-IT" dirty="0">
              <a:latin typeface="Abel" panose="02000506030000020004" pitchFamily="2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241774" y="3496567"/>
            <a:ext cx="527555" cy="215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rgbClr val="C00000"/>
                </a:solidFill>
              </a:rPr>
              <a:t>TRENTO</a:t>
            </a:r>
            <a:endParaRPr lang="it-IT" sz="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89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15"/>
          <p:cNvSpPr>
            <a:spLocks noChangeArrowheads="1"/>
          </p:cNvSpPr>
          <p:nvPr/>
        </p:nvSpPr>
        <p:spPr bwMode="auto">
          <a:xfrm>
            <a:off x="1212400" y="1772930"/>
            <a:ext cx="7036231" cy="95410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800" b="1" dirty="0" smtClean="0">
                <a:solidFill>
                  <a:srgbClr val="FFC000"/>
                </a:solidFill>
                <a:latin typeface="Gotham Black" pitchFamily="50" charset="0"/>
              </a:rPr>
              <a:t>LO STATO DELL’ARTE E</a:t>
            </a:r>
          </a:p>
          <a:p>
            <a:pPr algn="ctr" eaLnBrk="1" hangingPunct="1"/>
            <a:r>
              <a:rPr lang="it-IT" altLang="it-IT" sz="2800" b="1" dirty="0" smtClean="0">
                <a:solidFill>
                  <a:srgbClr val="FFC000"/>
                </a:solidFill>
                <a:latin typeface="Gotham Black" pitchFamily="50" charset="0"/>
              </a:rPr>
              <a:t>I PROSSIMI PASSI</a:t>
            </a:r>
            <a:endParaRPr lang="it-IT" altLang="it-IT" sz="2800" b="1" dirty="0">
              <a:solidFill>
                <a:srgbClr val="FFC000"/>
              </a:solidFill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235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181729"/>
            <a:ext cx="9132888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endParaRPr lang="it-IT" sz="3200" b="1" i="1" dirty="0" smtClean="0">
              <a:solidFill>
                <a:srgbClr val="C0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09227" y="185983"/>
            <a:ext cx="881078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C00000"/>
                </a:solidFill>
              </a:rPr>
              <a:t>Lo stato dell’arte</a:t>
            </a:r>
          </a:p>
          <a:p>
            <a:endParaRPr lang="it-IT" sz="2400" b="1" dirty="0" smtClean="0">
              <a:solidFill>
                <a:srgbClr val="C00000"/>
              </a:solidFill>
            </a:endParaRPr>
          </a:p>
          <a:p>
            <a:endParaRPr lang="it-IT" sz="1200" dirty="0"/>
          </a:p>
          <a:p>
            <a:pPr algn="just"/>
            <a:r>
              <a:rPr lang="it-IT" dirty="0" smtClean="0"/>
              <a:t>Allo stato attuale il Progetto è stato esplorato con:</a:t>
            </a:r>
          </a:p>
          <a:p>
            <a:pPr algn="just"/>
            <a:endParaRPr lang="it-IT" dirty="0" smtClean="0"/>
          </a:p>
          <a:p>
            <a:pPr algn="just">
              <a:buFontTx/>
              <a:buChar char="-"/>
            </a:pPr>
            <a:r>
              <a:rPr lang="it-IT" dirty="0" smtClean="0"/>
              <a:t> I </a:t>
            </a:r>
            <a:r>
              <a:rPr lang="it-IT" b="1" dirty="0" smtClean="0"/>
              <a:t>referenti PAT </a:t>
            </a:r>
            <a:r>
              <a:rPr lang="it-IT" dirty="0" smtClean="0"/>
              <a:t>con responsabilità sull’innovazione digitale e sull’efficienza energetica</a:t>
            </a:r>
          </a:p>
          <a:p>
            <a:pPr algn="just">
              <a:buFontTx/>
              <a:buChar char="-"/>
            </a:pPr>
            <a:r>
              <a:rPr lang="it-IT" dirty="0" smtClean="0"/>
              <a:t> Il </a:t>
            </a:r>
            <a:r>
              <a:rPr lang="it-IT" b="1" dirty="0" smtClean="0"/>
              <a:t>Consorzio dei Comuni</a:t>
            </a:r>
          </a:p>
          <a:p>
            <a:pPr algn="just">
              <a:buFontTx/>
              <a:buChar char="-"/>
            </a:pPr>
            <a:r>
              <a:rPr lang="it-IT" dirty="0" smtClean="0"/>
              <a:t> L’Assessorato all’Innovazione del </a:t>
            </a:r>
            <a:r>
              <a:rPr lang="it-IT" b="1" dirty="0" smtClean="0"/>
              <a:t>Comune di Trento</a:t>
            </a:r>
          </a:p>
          <a:p>
            <a:pPr algn="just">
              <a:buFontTx/>
              <a:buChar char="-"/>
            </a:pPr>
            <a:r>
              <a:rPr lang="it-IT" dirty="0" smtClean="0"/>
              <a:t> </a:t>
            </a:r>
            <a:r>
              <a:rPr lang="it-IT" b="1" dirty="0" smtClean="0"/>
              <a:t>FBK</a:t>
            </a:r>
          </a:p>
          <a:p>
            <a:pPr algn="just">
              <a:buFontTx/>
              <a:buChar char="-"/>
            </a:pPr>
            <a:r>
              <a:rPr lang="it-IT" b="1" dirty="0" smtClean="0"/>
              <a:t>Imprese private </a:t>
            </a:r>
            <a:r>
              <a:rPr lang="it-IT" dirty="0" smtClean="0"/>
              <a:t>che operano di’</a:t>
            </a:r>
            <a:r>
              <a:rPr lang="it-IT" b="1" dirty="0" smtClean="0"/>
              <a:t>Utilities</a:t>
            </a:r>
          </a:p>
          <a:p>
            <a:pPr algn="just"/>
            <a:r>
              <a:rPr lang="it-IT" dirty="0" smtClean="0"/>
              <a:t>…</a:t>
            </a:r>
          </a:p>
          <a:p>
            <a:pPr algn="just"/>
            <a:endParaRPr lang="it-IT" dirty="0" smtClean="0"/>
          </a:p>
          <a:p>
            <a:pPr algn="just"/>
            <a:endParaRPr lang="it-IT" dirty="0" smtClean="0"/>
          </a:p>
          <a:p>
            <a:pPr algn="just"/>
            <a:r>
              <a:rPr lang="it-IT" dirty="0" smtClean="0"/>
              <a:t>Tutti soggetti hanno manifestato pieno </a:t>
            </a:r>
            <a:r>
              <a:rPr lang="it-IT" b="1" dirty="0" smtClean="0"/>
              <a:t>consenso</a:t>
            </a:r>
            <a:r>
              <a:rPr lang="it-IT" dirty="0" smtClean="0"/>
              <a:t> e espresso volontà di </a:t>
            </a:r>
            <a:r>
              <a:rPr lang="it-IT" b="1" dirty="0" smtClean="0"/>
              <a:t>coinvolgimento e partecipazione</a:t>
            </a:r>
            <a:endParaRPr lang="it-IT" dirty="0" smtClean="0"/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60478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5"/>
          <p:cNvSpPr>
            <a:spLocks noChangeArrowheads="1"/>
          </p:cNvSpPr>
          <p:nvPr/>
        </p:nvSpPr>
        <p:spPr bwMode="auto">
          <a:xfrm>
            <a:off x="1107345" y="673398"/>
            <a:ext cx="72936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ATTRAVERSAMENTO PEDONALE SICURO 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sp>
        <p:nvSpPr>
          <p:cNvPr id="5" name="Cilindro 4"/>
          <p:cNvSpPr/>
          <p:nvPr/>
        </p:nvSpPr>
        <p:spPr>
          <a:xfrm flipH="1">
            <a:off x="4774223" y="3558611"/>
            <a:ext cx="47519" cy="843121"/>
          </a:xfrm>
          <a:prstGeom prst="ca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ilindro 5"/>
          <p:cNvSpPr/>
          <p:nvPr/>
        </p:nvSpPr>
        <p:spPr>
          <a:xfrm flipH="1">
            <a:off x="2406291" y="3561189"/>
            <a:ext cx="47519" cy="843121"/>
          </a:xfrm>
          <a:prstGeom prst="ca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Parallelogramma 6"/>
          <p:cNvSpPr/>
          <p:nvPr/>
        </p:nvSpPr>
        <p:spPr>
          <a:xfrm flipH="1">
            <a:off x="216747" y="4308422"/>
            <a:ext cx="8481995" cy="658969"/>
          </a:xfrm>
          <a:prstGeom prst="parallelogram">
            <a:avLst>
              <a:gd name="adj" fmla="val 53708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Parallelogramma 7"/>
          <p:cNvSpPr/>
          <p:nvPr/>
        </p:nvSpPr>
        <p:spPr>
          <a:xfrm flipH="1">
            <a:off x="7795929" y="4592601"/>
            <a:ext cx="546937" cy="90608"/>
          </a:xfrm>
          <a:prstGeom prst="parallelogram">
            <a:avLst>
              <a:gd name="adj" fmla="val 4909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Parallelogramma 8"/>
          <p:cNvSpPr/>
          <p:nvPr/>
        </p:nvSpPr>
        <p:spPr>
          <a:xfrm flipH="1">
            <a:off x="6722753" y="4591263"/>
            <a:ext cx="546937" cy="90608"/>
          </a:xfrm>
          <a:prstGeom prst="parallelogram">
            <a:avLst>
              <a:gd name="adj" fmla="val 4909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Parallelogramma 9"/>
          <p:cNvSpPr/>
          <p:nvPr/>
        </p:nvSpPr>
        <p:spPr>
          <a:xfrm flipH="1">
            <a:off x="5649577" y="4589925"/>
            <a:ext cx="546937" cy="90608"/>
          </a:xfrm>
          <a:prstGeom prst="parallelogram">
            <a:avLst>
              <a:gd name="adj" fmla="val 4909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Parallelogramma 10"/>
          <p:cNvSpPr/>
          <p:nvPr/>
        </p:nvSpPr>
        <p:spPr>
          <a:xfrm flipH="1">
            <a:off x="4576402" y="4588586"/>
            <a:ext cx="546937" cy="90608"/>
          </a:xfrm>
          <a:prstGeom prst="parallelogram">
            <a:avLst>
              <a:gd name="adj" fmla="val 4909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Parallelogramma 11"/>
          <p:cNvSpPr/>
          <p:nvPr/>
        </p:nvSpPr>
        <p:spPr>
          <a:xfrm flipH="1">
            <a:off x="3503226" y="4587247"/>
            <a:ext cx="546937" cy="90608"/>
          </a:xfrm>
          <a:prstGeom prst="parallelogram">
            <a:avLst>
              <a:gd name="adj" fmla="val 4909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Parallelogramma 12"/>
          <p:cNvSpPr/>
          <p:nvPr/>
        </p:nvSpPr>
        <p:spPr>
          <a:xfrm flipH="1">
            <a:off x="2430050" y="4585908"/>
            <a:ext cx="546937" cy="90608"/>
          </a:xfrm>
          <a:prstGeom prst="parallelogram">
            <a:avLst>
              <a:gd name="adj" fmla="val 4909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Parallelogramma 13"/>
          <p:cNvSpPr/>
          <p:nvPr/>
        </p:nvSpPr>
        <p:spPr>
          <a:xfrm flipH="1">
            <a:off x="1356874" y="4584570"/>
            <a:ext cx="546937" cy="90608"/>
          </a:xfrm>
          <a:prstGeom prst="parallelogram">
            <a:avLst>
              <a:gd name="adj" fmla="val 4909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Parallelogramma 14"/>
          <p:cNvSpPr/>
          <p:nvPr/>
        </p:nvSpPr>
        <p:spPr>
          <a:xfrm flipH="1">
            <a:off x="283698" y="4583230"/>
            <a:ext cx="546937" cy="90608"/>
          </a:xfrm>
          <a:prstGeom prst="parallelogram">
            <a:avLst>
              <a:gd name="adj" fmla="val 4909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Parallelogramma 15"/>
          <p:cNvSpPr/>
          <p:nvPr/>
        </p:nvSpPr>
        <p:spPr>
          <a:xfrm flipH="1">
            <a:off x="7142155" y="4316573"/>
            <a:ext cx="557903" cy="138771"/>
          </a:xfrm>
          <a:prstGeom prst="parallelogram">
            <a:avLst>
              <a:gd name="adj" fmla="val 5302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9690" y="3982750"/>
            <a:ext cx="356362" cy="327386"/>
          </a:xfrm>
          <a:prstGeom prst="rect">
            <a:avLst/>
          </a:prstGeom>
        </p:spPr>
      </p:pic>
      <p:sp>
        <p:nvSpPr>
          <p:cNvPr id="18" name="Parallelogramma 17"/>
          <p:cNvSpPr/>
          <p:nvPr/>
        </p:nvSpPr>
        <p:spPr>
          <a:xfrm flipH="1">
            <a:off x="7248187" y="4542393"/>
            <a:ext cx="557903" cy="138771"/>
          </a:xfrm>
          <a:prstGeom prst="parallelogram">
            <a:avLst>
              <a:gd name="adj" fmla="val 5302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sp>
        <p:nvSpPr>
          <p:cNvPr id="19" name="Parallelogramma 18"/>
          <p:cNvSpPr/>
          <p:nvPr/>
        </p:nvSpPr>
        <p:spPr>
          <a:xfrm flipH="1">
            <a:off x="7383401" y="4776009"/>
            <a:ext cx="557903" cy="138771"/>
          </a:xfrm>
          <a:prstGeom prst="parallelogram">
            <a:avLst>
              <a:gd name="adj" fmla="val 5302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668" y="3901534"/>
            <a:ext cx="204976" cy="188309"/>
          </a:xfrm>
          <a:prstGeom prst="rect">
            <a:avLst/>
          </a:prstGeom>
        </p:spPr>
      </p:pic>
      <p:cxnSp>
        <p:nvCxnSpPr>
          <p:cNvPr id="21" name="Connettore 1 20"/>
          <p:cNvCxnSpPr>
            <a:stCxn id="20" idx="1"/>
            <a:endCxn id="17" idx="0"/>
          </p:cNvCxnSpPr>
          <p:nvPr/>
        </p:nvCxnSpPr>
        <p:spPr>
          <a:xfrm flipH="1" flipV="1">
            <a:off x="7447871" y="3982750"/>
            <a:ext cx="559797" cy="12940"/>
          </a:xfrm>
          <a:prstGeom prst="line">
            <a:avLst/>
          </a:prstGeom>
          <a:ln w="6350">
            <a:solidFill>
              <a:srgbClr val="AC141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>
            <a:stCxn id="20" idx="1"/>
            <a:endCxn id="16" idx="0"/>
          </p:cNvCxnSpPr>
          <p:nvPr/>
        </p:nvCxnSpPr>
        <p:spPr>
          <a:xfrm flipH="1">
            <a:off x="7421106" y="3995689"/>
            <a:ext cx="586562" cy="320884"/>
          </a:xfrm>
          <a:prstGeom prst="line">
            <a:avLst/>
          </a:prstGeom>
          <a:ln w="6350">
            <a:solidFill>
              <a:srgbClr val="AC141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Immagin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0" y="3955485"/>
            <a:ext cx="928003" cy="852546"/>
          </a:xfrm>
          <a:prstGeom prst="rect">
            <a:avLst/>
          </a:prstGeom>
        </p:spPr>
      </p:pic>
      <p:sp>
        <p:nvSpPr>
          <p:cNvPr id="24" name="Ovale 23"/>
          <p:cNvSpPr/>
          <p:nvPr/>
        </p:nvSpPr>
        <p:spPr>
          <a:xfrm flipH="1">
            <a:off x="2359248" y="3586982"/>
            <a:ext cx="70803" cy="241994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Parallelogramma 24"/>
          <p:cNvSpPr/>
          <p:nvPr/>
        </p:nvSpPr>
        <p:spPr>
          <a:xfrm rot="5400000" flipH="1" flipV="1">
            <a:off x="4481909" y="3561140"/>
            <a:ext cx="471418" cy="271563"/>
          </a:xfrm>
          <a:prstGeom prst="parallelogram">
            <a:avLst>
              <a:gd name="adj" fmla="val 91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ilindro 25"/>
          <p:cNvSpPr/>
          <p:nvPr/>
        </p:nvSpPr>
        <p:spPr>
          <a:xfrm flipH="1">
            <a:off x="7019320" y="3095739"/>
            <a:ext cx="67887" cy="1882348"/>
          </a:xfrm>
          <a:prstGeom prst="ca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ilindro 26"/>
          <p:cNvSpPr/>
          <p:nvPr/>
        </p:nvSpPr>
        <p:spPr>
          <a:xfrm rot="16200000" flipH="1">
            <a:off x="7242433" y="2872914"/>
            <a:ext cx="61881" cy="507530"/>
          </a:xfrm>
          <a:prstGeom prst="ca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orda 27"/>
          <p:cNvSpPr/>
          <p:nvPr/>
        </p:nvSpPr>
        <p:spPr>
          <a:xfrm flipH="1">
            <a:off x="7191888" y="3012816"/>
            <a:ext cx="600671" cy="289607"/>
          </a:xfrm>
          <a:prstGeom prst="chord">
            <a:avLst>
              <a:gd name="adj1" fmla="val 10782786"/>
              <a:gd name="adj2" fmla="val 14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/>
          <p:cNvSpPr txBox="1"/>
          <p:nvPr/>
        </p:nvSpPr>
        <p:spPr>
          <a:xfrm>
            <a:off x="2509611" y="3532674"/>
            <a:ext cx="1536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Abel" panose="02000506030000020004" pitchFamily="2" charset="0"/>
              </a:rPr>
              <a:t>Radar per rilevamento veicolo</a:t>
            </a:r>
            <a:endParaRPr lang="it-IT" sz="1600" dirty="0">
              <a:latin typeface="Abel" panose="02000506030000020004" pitchFamily="2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4821742" y="3380884"/>
            <a:ext cx="1554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latin typeface="Abel" panose="02000506030000020004" pitchFamily="2" charset="0"/>
              </a:rPr>
              <a:t>Pannello a messaggio variabile per segnalare presenza pedone</a:t>
            </a:r>
            <a:endParaRPr lang="it-IT" sz="1600" dirty="0">
              <a:latin typeface="Abel" panose="02000506030000020004" pitchFamily="2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6910524" y="2020901"/>
            <a:ext cx="1404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Abel" panose="02000506030000020004" pitchFamily="2" charset="0"/>
              </a:rPr>
              <a:t>Dimmeraggio lampione per avvertire il pedone del pericolo</a:t>
            </a:r>
            <a:endParaRPr lang="it-IT" sz="1600" dirty="0">
              <a:latin typeface="Abel" panose="02000506030000020004" pitchFamily="2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7988388" y="2893120"/>
            <a:ext cx="1509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Abel" panose="02000506030000020004" pitchFamily="2" charset="0"/>
              </a:rPr>
              <a:t>Telecamera con videoanalisi per riconoscimento pedone</a:t>
            </a:r>
            <a:endParaRPr lang="it-IT" sz="1600" dirty="0">
              <a:latin typeface="Abel" panose="02000506030000020004" pitchFamily="2" charset="0"/>
            </a:endParaRPr>
          </a:p>
        </p:txBody>
      </p:sp>
      <p:sp>
        <p:nvSpPr>
          <p:cNvPr id="33" name="Cilindro 32"/>
          <p:cNvSpPr/>
          <p:nvPr/>
        </p:nvSpPr>
        <p:spPr>
          <a:xfrm flipH="1">
            <a:off x="8182550" y="3964910"/>
            <a:ext cx="43160" cy="1080376"/>
          </a:xfrm>
          <a:prstGeom prst="ca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asellaDiTesto 37"/>
          <p:cNvSpPr txBox="1"/>
          <p:nvPr/>
        </p:nvSpPr>
        <p:spPr>
          <a:xfrm>
            <a:off x="1216770" y="1251522"/>
            <a:ext cx="1357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latin typeface="Abel" panose="02000506030000020004" pitchFamily="2" charset="0"/>
              </a:rPr>
              <a:t>SICUREZZA</a:t>
            </a:r>
            <a:endParaRPr lang="it-IT" sz="1400" b="1" dirty="0">
              <a:latin typeface="Abel" panose="02000506030000020004" pitchFamily="2" charset="0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1208998" y="1427559"/>
            <a:ext cx="5321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latin typeface="Abel" panose="02000506030000020004" pitchFamily="2" charset="0"/>
              </a:rPr>
              <a:t>Rendere più sicuro l’attraversamento pedonale da parte degli utenti (pedoni e veicoli)</a:t>
            </a:r>
            <a:endParaRPr lang="it-IT" sz="1600" dirty="0">
              <a:latin typeface="Abel" panose="02000506030000020004" pitchFamily="2" charset="0"/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1201120" y="1753325"/>
            <a:ext cx="1357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>
                <a:latin typeface="Abel" panose="02000506030000020004" pitchFamily="2" charset="0"/>
              </a:rPr>
              <a:t>TECNOLOGIA</a:t>
            </a:r>
          </a:p>
        </p:txBody>
      </p:sp>
      <p:sp>
        <p:nvSpPr>
          <p:cNvPr id="47" name="CasellaDiTesto 46"/>
          <p:cNvSpPr txBox="1"/>
          <p:nvPr/>
        </p:nvSpPr>
        <p:spPr>
          <a:xfrm>
            <a:off x="1201120" y="1950851"/>
            <a:ext cx="4438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latin typeface="Abel" panose="02000506030000020004" pitchFamily="2" charset="0"/>
              </a:rPr>
              <a:t>Utilizzare tecnologie e soluzioni viabilistiche innovative</a:t>
            </a:r>
          </a:p>
        </p:txBody>
      </p:sp>
      <p:sp>
        <p:nvSpPr>
          <p:cNvPr id="48" name="CasellaDiTesto 47"/>
          <p:cNvSpPr txBox="1"/>
          <p:nvPr/>
        </p:nvSpPr>
        <p:spPr>
          <a:xfrm>
            <a:off x="1182117" y="2240820"/>
            <a:ext cx="1991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>
                <a:latin typeface="Abel" panose="02000506030000020004" pitchFamily="2" charset="0"/>
              </a:rPr>
              <a:t>VALORE AGGIUNTO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1178918" y="2489673"/>
            <a:ext cx="4438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latin typeface="Abel" panose="02000506030000020004" pitchFamily="2" charset="0"/>
              </a:rPr>
              <a:t>Utilizzo delle potenzialità delle tecnologie installate per funzioni accessorie (controllo del territorio, classificazione dati traffico, etc.)</a:t>
            </a:r>
          </a:p>
        </p:txBody>
      </p:sp>
      <p:sp>
        <p:nvSpPr>
          <p:cNvPr id="45" name="CasellaDiTesto 44"/>
          <p:cNvSpPr txBox="1"/>
          <p:nvPr/>
        </p:nvSpPr>
        <p:spPr>
          <a:xfrm>
            <a:off x="310101" y="214685"/>
            <a:ext cx="380072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A600"/>
                </a:solidFill>
              </a:rPr>
              <a:t>Servizi alla persona e interazione Istituzioni/cittadino</a:t>
            </a:r>
            <a:endParaRPr lang="it-IT" sz="1200" b="1" dirty="0">
              <a:solidFill>
                <a:srgbClr val="FFA6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129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15"/>
          <p:cNvSpPr>
            <a:spLocks noChangeArrowheads="1"/>
          </p:cNvSpPr>
          <p:nvPr/>
        </p:nvSpPr>
        <p:spPr bwMode="auto">
          <a:xfrm>
            <a:off x="5550084" y="1356242"/>
            <a:ext cx="32727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ISOLE DIGITALI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1478" y="4396544"/>
            <a:ext cx="283505" cy="468232"/>
          </a:xfrm>
          <a:prstGeom prst="rect">
            <a:avLst/>
          </a:prstGeom>
        </p:spPr>
      </p:pic>
      <p:pic>
        <p:nvPicPr>
          <p:cNvPr id="19" name="Picture 4" descr="https://upload.wikimedia.org/wikipedia/commons/thumb/3/32/Wi-Fi_Logo.svg/1280px-Wi-Fi_Logo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8513" y="4399998"/>
            <a:ext cx="714355" cy="45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6037" y="4430853"/>
            <a:ext cx="388420" cy="372151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0039" y="4441502"/>
            <a:ext cx="864674" cy="342334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5603" y="4414238"/>
            <a:ext cx="528702" cy="418683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6275513" y="2100851"/>
            <a:ext cx="1878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it-IT" dirty="0">
                <a:latin typeface="Abel" panose="02000506030000020004" pitchFamily="2" charset="0"/>
              </a:rPr>
              <a:t>Le isole digitali </a:t>
            </a:r>
            <a:r>
              <a:rPr lang="it-IT" dirty="0" smtClean="0">
                <a:latin typeface="Abel" panose="02000506030000020004" pitchFamily="2" charset="0"/>
              </a:rPr>
              <a:t>per una città più connessa</a:t>
            </a:r>
            <a:r>
              <a:rPr lang="it-IT" dirty="0">
                <a:latin typeface="Abel" panose="02000506030000020004" pitchFamily="2" charset="0"/>
              </a:rPr>
              <a:t>, sicura, informata e produttiva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49672" y="1240188"/>
            <a:ext cx="3853235" cy="289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asellaDiTesto 16"/>
          <p:cNvSpPr txBox="1"/>
          <p:nvPr/>
        </p:nvSpPr>
        <p:spPr>
          <a:xfrm>
            <a:off x="310101" y="214685"/>
            <a:ext cx="380072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A600"/>
                </a:solidFill>
              </a:rPr>
              <a:t>Servizi alla persona e interazione Istituzioni/cittadino</a:t>
            </a:r>
            <a:endParaRPr lang="it-IT" sz="1200" b="1" dirty="0">
              <a:solidFill>
                <a:srgbClr val="FFA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05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5"/>
          <p:cNvSpPr>
            <a:spLocks noChangeArrowheads="1"/>
          </p:cNvSpPr>
          <p:nvPr/>
        </p:nvSpPr>
        <p:spPr bwMode="auto">
          <a:xfrm>
            <a:off x="1906188" y="1031425"/>
            <a:ext cx="5758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SERVIZI INTEGRATI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822339" y="2457307"/>
            <a:ext cx="2103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defRPr/>
            </a:pPr>
            <a:r>
              <a:rPr lang="it-IT" dirty="0">
                <a:latin typeface="Abel" panose="02000506030000020004" pitchFamily="2" charset="0"/>
              </a:rPr>
              <a:t>Servizi di connettività wireless: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it-IT" dirty="0" err="1">
                <a:latin typeface="Abel" panose="02000506030000020004" pitchFamily="2" charset="0"/>
              </a:rPr>
              <a:t>Wifi</a:t>
            </a:r>
            <a:endParaRPr lang="it-IT" dirty="0">
              <a:latin typeface="Abel" panose="02000506030000020004" pitchFamily="2" charset="0"/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Abel" panose="02000506030000020004" pitchFamily="2" charset="0"/>
              </a:rPr>
              <a:t>Lora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it-IT" dirty="0" smtClean="0">
                <a:latin typeface="Abel" panose="02000506030000020004" pitchFamily="2" charset="0"/>
              </a:rPr>
              <a:t>169</a:t>
            </a:r>
            <a:endParaRPr lang="it-IT" i="1" dirty="0">
              <a:latin typeface="Abel" panose="02000506030000020004" pitchFamily="2" charset="0"/>
            </a:endParaRPr>
          </a:p>
        </p:txBody>
      </p:sp>
      <p:grpSp>
        <p:nvGrpSpPr>
          <p:cNvPr id="11" name="Gruppo 10"/>
          <p:cNvGrpSpPr>
            <a:grpSpLocks/>
          </p:cNvGrpSpPr>
          <p:nvPr/>
        </p:nvGrpSpPr>
        <p:grpSpPr bwMode="auto">
          <a:xfrm>
            <a:off x="3222401" y="1647912"/>
            <a:ext cx="5165725" cy="3249613"/>
            <a:chOff x="663833" y="1511800"/>
            <a:chExt cx="5165467" cy="3249246"/>
          </a:xfrm>
          <a:effectLst/>
        </p:grpSpPr>
        <p:grpSp>
          <p:nvGrpSpPr>
            <p:cNvPr id="12" name="Gruppo 5"/>
            <p:cNvGrpSpPr>
              <a:grpSpLocks/>
            </p:cNvGrpSpPr>
            <p:nvPr/>
          </p:nvGrpSpPr>
          <p:grpSpPr bwMode="auto">
            <a:xfrm>
              <a:off x="663833" y="1511800"/>
              <a:ext cx="5165467" cy="3249246"/>
              <a:chOff x="663833" y="1511800"/>
              <a:chExt cx="5165467" cy="3249246"/>
            </a:xfrm>
          </p:grpSpPr>
          <p:pic>
            <p:nvPicPr>
              <p:cNvPr id="14" name="Immagine 1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63833" y="1511800"/>
                <a:ext cx="5165467" cy="324924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28575" cap="sq">
                <a:noFill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5" name="Rettangolo 14"/>
              <p:cNvSpPr/>
              <p:nvPr/>
            </p:nvSpPr>
            <p:spPr>
              <a:xfrm>
                <a:off x="714630" y="1629262"/>
                <a:ext cx="1047698" cy="6714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sp>
          <p:nvSpPr>
            <p:cNvPr id="13" name="Rettangolo 12"/>
            <p:cNvSpPr/>
            <p:nvPr/>
          </p:nvSpPr>
          <p:spPr>
            <a:xfrm>
              <a:off x="2797326" y="1729263"/>
              <a:ext cx="746088" cy="4698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310101" y="214685"/>
            <a:ext cx="380072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A600"/>
                </a:solidFill>
              </a:rPr>
              <a:t>Servizi alla persona e interazione Istituzioni/cittadino</a:t>
            </a:r>
            <a:endParaRPr lang="it-IT" sz="1200" b="1" dirty="0">
              <a:solidFill>
                <a:srgbClr val="FFA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840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15"/>
          <p:cNvSpPr>
            <a:spLocks noChangeArrowheads="1"/>
          </p:cNvSpPr>
          <p:nvPr/>
        </p:nvSpPr>
        <p:spPr bwMode="auto">
          <a:xfrm>
            <a:off x="5550084" y="1356242"/>
            <a:ext cx="32727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dirty="0" smtClean="0">
                <a:solidFill>
                  <a:srgbClr val="6DBF9A"/>
                </a:solidFill>
                <a:latin typeface="Gotham Black" pitchFamily="50" charset="0"/>
              </a:rPr>
              <a:t>INFO ALERT</a:t>
            </a:r>
            <a:endParaRPr lang="it-IT" altLang="it-IT" sz="2800" dirty="0">
              <a:solidFill>
                <a:srgbClr val="6DBF9A"/>
              </a:solidFill>
              <a:latin typeface="Gotham Black" pitchFamily="50" charset="0"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9184" y="4213671"/>
            <a:ext cx="283505" cy="468232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6037" y="4128715"/>
            <a:ext cx="388420" cy="372151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6275513" y="2100851"/>
            <a:ext cx="1878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it-IT" dirty="0" smtClean="0">
                <a:latin typeface="Abel" panose="02000506030000020004" pitchFamily="2" charset="0"/>
              </a:rPr>
              <a:t>Un sistema per ricevere </a:t>
            </a:r>
            <a:r>
              <a:rPr lang="it-IT" dirty="0" err="1" smtClean="0">
                <a:latin typeface="Abel" panose="02000506030000020004" pitchFamily="2" charset="0"/>
              </a:rPr>
              <a:t>alert</a:t>
            </a:r>
            <a:r>
              <a:rPr lang="it-IT" dirty="0" smtClean="0">
                <a:latin typeface="Abel" panose="02000506030000020004" pitchFamily="2" charset="0"/>
              </a:rPr>
              <a:t> sul traffico, incidenti, rallentamenti, chiusure o blocchi del traffico improvvise, …</a:t>
            </a:r>
            <a:endParaRPr lang="it-IT" dirty="0">
              <a:latin typeface="Abel" panose="02000506030000020004" pitchFamily="2" charset="0"/>
            </a:endParaRPr>
          </a:p>
        </p:txBody>
      </p:sp>
      <p:pic>
        <p:nvPicPr>
          <p:cNvPr id="7172" name="Picture 4" descr="Risultati immagini per traff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8984" y="3656987"/>
            <a:ext cx="2316836" cy="139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isultati immagini per incident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8984" y="1879462"/>
            <a:ext cx="2265767" cy="150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isultati immagini per blocchi stradal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176" y="1884543"/>
            <a:ext cx="2463614" cy="160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Risultati immagini per wif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12" descr="Risultati immagini per wif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182" name="Picture 14" descr="Risultati immagini per wif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0679" y="3886305"/>
            <a:ext cx="249542" cy="24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310101" y="214685"/>
            <a:ext cx="3800723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A600"/>
                </a:solidFill>
              </a:rPr>
              <a:t>Servizi alla persona e interazione Istituzioni/cittadino</a:t>
            </a:r>
            <a:endParaRPr lang="it-IT" sz="1200" b="1" dirty="0">
              <a:solidFill>
                <a:srgbClr val="FFA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764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" id="{02968D5B-03EC-4B1A-A6DF-912890FDBF03}" vid="{ECEBA643-0400-4C41-9C02-92D1A7469DFB}"/>
    </a:ext>
  </a:extLst>
</a:theme>
</file>

<file path=ppt/theme/theme10.xml><?xml version="1.0" encoding="utf-8"?>
<a:theme xmlns:a="http://schemas.openxmlformats.org/drawingml/2006/main" name="8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" id="{02968D5B-03EC-4B1A-A6DF-912890FDBF03}" vid="{A24A6C30-08D1-4972-9711-884E28F98C3A}"/>
    </a:ext>
  </a:extLst>
</a:theme>
</file>

<file path=ppt/theme/theme11.xml><?xml version="1.0" encoding="utf-8"?>
<a:theme xmlns:a="http://schemas.openxmlformats.org/drawingml/2006/main" name="9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" id="{02968D5B-03EC-4B1A-A6DF-912890FDBF03}" vid="{56E47766-EB61-4D5B-9A17-DD42D08F0D95}"/>
    </a:ext>
  </a:extLst>
</a:theme>
</file>

<file path=ppt/theme/theme12.xml><?xml version="1.0" encoding="utf-8"?>
<a:theme xmlns:a="http://schemas.openxmlformats.org/drawingml/2006/main" name="10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" id="{02968D5B-03EC-4B1A-A6DF-912890FDBF03}" vid="{D6820BC9-8E53-433B-AC8E-849875C84B46}"/>
    </a:ext>
  </a:extLst>
</a:theme>
</file>

<file path=ppt/theme/theme13.xml><?xml version="1.0" encoding="utf-8"?>
<a:theme xmlns:a="http://schemas.openxmlformats.org/drawingml/2006/main" name="11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" id="{02968D5B-03EC-4B1A-A6DF-912890FDBF03}" vid="{7204B4D9-C706-40B3-88C2-F9828B7C986E}"/>
    </a:ext>
  </a:extLst>
</a:theme>
</file>

<file path=ppt/theme/theme14.xml><?xml version="1.0" encoding="utf-8"?>
<a:theme xmlns:a="http://schemas.openxmlformats.org/drawingml/2006/main" name="12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" id="{02968D5B-03EC-4B1A-A6DF-912890FDBF03}" vid="{89346EAC-2D4D-4BE9-9A8D-DE77B379FDBF}"/>
    </a:ext>
  </a:extLst>
</a:theme>
</file>

<file path=ppt/theme/theme15.xml><?xml version="1.0" encoding="utf-8"?>
<a:theme xmlns:a="http://schemas.openxmlformats.org/drawingml/2006/main" name="13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" id="{02968D5B-03EC-4B1A-A6DF-912890FDBF03}" vid="{AD739BBD-51C9-45CB-92F3-CB270073D67C}"/>
    </a:ext>
  </a:extLst>
</a:theme>
</file>

<file path=ppt/theme/theme16.xml><?xml version="1.0" encoding="utf-8"?>
<a:theme xmlns:a="http://schemas.openxmlformats.org/drawingml/2006/main" name="14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" id="{02968D5B-03EC-4B1A-A6DF-912890FDBF03}" vid="{96063CDD-27C8-4AA7-9A5E-2982CD089BAF}"/>
    </a:ext>
  </a:extLst>
</a:theme>
</file>

<file path=ppt/theme/theme17.xml><?xml version="1.0" encoding="utf-8"?>
<a:theme xmlns:a="http://schemas.openxmlformats.org/drawingml/2006/main" name="1_Tem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" id="{02968D5B-03EC-4B1A-A6DF-912890FDBF03}" vid="{7FA35AF1-8D70-4299-AC7A-8602790EF72E}"/>
    </a:ext>
  </a:extLst>
</a:theme>
</file>

<file path=ppt/theme/theme18.xml><?xml version="1.0" encoding="utf-8"?>
<a:theme xmlns:a="http://schemas.openxmlformats.org/drawingml/2006/main" name="15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" id="{02968D5B-03EC-4B1A-A6DF-912890FDBF03}" vid="{C8F7EF2C-2F17-464E-9C93-3177F789B2D0}"/>
    </a:ext>
  </a:extLst>
</a:theme>
</file>

<file path=ppt/theme/theme19.xml><?xml version="1.0" encoding="utf-8"?>
<a:theme xmlns:a="http://schemas.openxmlformats.org/drawingml/2006/main" name="16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" id="{02968D5B-03EC-4B1A-A6DF-912890FDBF03}" vid="{43C1803C-BE22-482B-BF1F-27435C9F974F}"/>
    </a:ext>
  </a:extLst>
</a:theme>
</file>

<file path=ppt/theme/theme2.xml><?xml version="1.0" encoding="utf-8"?>
<a:theme xmlns:a="http://schemas.openxmlformats.org/drawingml/2006/main" name="3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" id="{02968D5B-03EC-4B1A-A6DF-912890FDBF03}" vid="{66098755-7EC3-488A-916C-0F567875D15D}"/>
    </a:ext>
  </a:extLst>
</a:theme>
</file>

<file path=ppt/theme/theme20.xml><?xml version="1.0" encoding="utf-8"?>
<a:theme xmlns:a="http://schemas.openxmlformats.org/drawingml/2006/main" name="17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" id="{02968D5B-03EC-4B1A-A6DF-912890FDBF03}" vid="{32E02A68-C900-4F85-98B2-F70CADD16E7F}"/>
    </a:ext>
  </a:extLst>
</a:theme>
</file>

<file path=ppt/theme/theme21.xml><?xml version="1.0" encoding="utf-8"?>
<a:theme xmlns:a="http://schemas.openxmlformats.org/drawingml/2006/main" name="18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" id="{02968D5B-03EC-4B1A-A6DF-912890FDBF03}" vid="{E1A9BFEE-152E-41F2-A5E0-BDA29A492C35}"/>
    </a:ext>
  </a:extLst>
</a:theme>
</file>

<file path=ppt/theme/theme22.xml><?xml version="1.0" encoding="utf-8"?>
<a:theme xmlns:a="http://schemas.openxmlformats.org/drawingml/2006/main" name="19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" id="{02968D5B-03EC-4B1A-A6DF-912890FDBF03}" vid="{67A744A6-6355-4CA2-8ADD-BB4E5A842481}"/>
    </a:ext>
  </a:extLst>
</a:theme>
</file>

<file path=ppt/theme/theme23.xml><?xml version="1.0" encoding="utf-8"?>
<a:theme xmlns:a="http://schemas.openxmlformats.org/drawingml/2006/main" name="20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" id="{02968D5B-03EC-4B1A-A6DF-912890FDBF03}" vid="{AF379E9D-6109-4611-AFAD-89712A849ACE}"/>
    </a:ext>
  </a:extLst>
</a:theme>
</file>

<file path=ppt/theme/theme24.xml><?xml version="1.0" encoding="utf-8"?>
<a:theme xmlns:a="http://schemas.openxmlformats.org/drawingml/2006/main" name="21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" id="{02968D5B-03EC-4B1A-A6DF-912890FDBF03}" vid="{D9F83805-FCC5-4270-AE46-B8BE1305AB1E}"/>
    </a:ext>
  </a:extLst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" id="{02968D5B-03EC-4B1A-A6DF-912890FDBF03}" vid="{8EB12D4F-6706-4400-8088-54D4C8F48192}"/>
    </a:ext>
  </a:extLst>
</a:theme>
</file>

<file path=ppt/theme/theme4.xml><?xml version="1.0" encoding="utf-8"?>
<a:theme xmlns:a="http://schemas.openxmlformats.org/drawingml/2006/main" name="1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" id="{02968D5B-03EC-4B1A-A6DF-912890FDBF03}" vid="{789B0F22-4D44-4481-85F7-31A855F6912C}"/>
    </a:ext>
  </a:extLst>
</a:theme>
</file>

<file path=ppt/theme/theme5.xml><?xml version="1.0" encoding="utf-8"?>
<a:theme xmlns:a="http://schemas.openxmlformats.org/drawingml/2006/main" name="4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" id="{02968D5B-03EC-4B1A-A6DF-912890FDBF03}" vid="{A8360269-D728-4848-B1AF-4DC159051AE0}"/>
    </a:ext>
  </a:extLst>
</a:theme>
</file>

<file path=ppt/theme/theme6.xml><?xml version="1.0" encoding="utf-8"?>
<a:theme xmlns:a="http://schemas.openxmlformats.org/drawingml/2006/main" name="5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" id="{02968D5B-03EC-4B1A-A6DF-912890FDBF03}" vid="{BCF9566A-E929-46F9-A254-0E597C34CE2A}"/>
    </a:ext>
  </a:extLst>
</a:theme>
</file>

<file path=ppt/theme/theme7.xml><?xml version="1.0" encoding="utf-8"?>
<a:theme xmlns:a="http://schemas.openxmlformats.org/drawingml/2006/main" name="6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" id="{02968D5B-03EC-4B1A-A6DF-912890FDBF03}" vid="{8AD3AC7B-A24F-4C72-9325-697AEDD732DD}"/>
    </a:ext>
  </a:extLst>
</a:theme>
</file>

<file path=ppt/theme/theme8.xml><?xml version="1.0" encoding="utf-8"?>
<a:theme xmlns:a="http://schemas.openxmlformats.org/drawingml/2006/main" name="7_Struttura personalizza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" id="{02968D5B-03EC-4B1A-A6DF-912890FDBF03}" vid="{9DA3655B-0C32-4954-8FA8-A402762254C6}"/>
    </a:ext>
  </a:extLst>
</a:theme>
</file>

<file path=ppt/theme/theme9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emplate" id="{02968D5B-03EC-4B1A-A6DF-912890FDBF03}" vid="{DAEEEF70-164C-46B9-B391-B670FFA0A87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2383</TotalTime>
  <Words>1401</Words>
  <Application>Microsoft Office PowerPoint</Application>
  <PresentationFormat>Personalizzato</PresentationFormat>
  <Paragraphs>300</Paragraphs>
  <Slides>52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24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77" baseType="lpstr">
      <vt:lpstr>2_Struttura personalizzata</vt:lpstr>
      <vt:lpstr>3_Struttura personalizzata</vt:lpstr>
      <vt:lpstr>Struttura personalizzata</vt:lpstr>
      <vt:lpstr>1_Struttura personalizzata</vt:lpstr>
      <vt:lpstr>4_Struttura personalizzata</vt:lpstr>
      <vt:lpstr>5_Struttura personalizzata</vt:lpstr>
      <vt:lpstr>6_Struttura personalizzata</vt:lpstr>
      <vt:lpstr>7_Struttura personalizzata</vt:lpstr>
      <vt:lpstr>Tema1</vt:lpstr>
      <vt:lpstr>8_Struttura personalizzata</vt:lpstr>
      <vt:lpstr>9_Struttura personalizzata</vt:lpstr>
      <vt:lpstr>10_Struttura personalizzata</vt:lpstr>
      <vt:lpstr>11_Struttura personalizzata</vt:lpstr>
      <vt:lpstr>12_Struttura personalizzata</vt:lpstr>
      <vt:lpstr>13_Struttura personalizzata</vt:lpstr>
      <vt:lpstr>14_Struttura personalizzata</vt:lpstr>
      <vt:lpstr>1_Tema1</vt:lpstr>
      <vt:lpstr>15_Struttura personalizzata</vt:lpstr>
      <vt:lpstr>16_Struttura personalizzata</vt:lpstr>
      <vt:lpstr>17_Struttura personalizzata</vt:lpstr>
      <vt:lpstr>18_Struttura personalizzata</vt:lpstr>
      <vt:lpstr>19_Struttura personalizzata</vt:lpstr>
      <vt:lpstr>20_Struttura personalizzata</vt:lpstr>
      <vt:lpstr>21_Struttura personalizzata</vt:lpstr>
      <vt:lpstr>Acrobat Document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</vt:vector>
  </TitlesOfParts>
  <Company>A2A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Filini Alessandro</dc:creator>
  <cp:lastModifiedBy>ite2744</cp:lastModifiedBy>
  <cp:revision>223</cp:revision>
  <cp:lastPrinted>2015-06-23T09:32:03Z</cp:lastPrinted>
  <dcterms:created xsi:type="dcterms:W3CDTF">2018-02-02T14:07:05Z</dcterms:created>
  <dcterms:modified xsi:type="dcterms:W3CDTF">2020-01-11T17:46:30Z</dcterms:modified>
</cp:coreProperties>
</file>